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2"/>
  </p:notesMasterIdLst>
  <p:sldIdLst>
    <p:sldId id="256" r:id="rId3"/>
    <p:sldId id="257" r:id="rId4"/>
    <p:sldId id="288" r:id="rId5"/>
    <p:sldId id="289" r:id="rId6"/>
    <p:sldId id="292" r:id="rId7"/>
    <p:sldId id="293" r:id="rId8"/>
    <p:sldId id="286" r:id="rId9"/>
    <p:sldId id="294" r:id="rId10"/>
    <p:sldId id="271" r:id="rId11"/>
    <p:sldId id="272" r:id="rId12"/>
    <p:sldId id="273" r:id="rId13"/>
    <p:sldId id="295" r:id="rId14"/>
    <p:sldId id="275" r:id="rId15"/>
    <p:sldId id="276" r:id="rId16"/>
    <p:sldId id="296" r:id="rId17"/>
    <p:sldId id="282" r:id="rId18"/>
    <p:sldId id="284" r:id="rId19"/>
    <p:sldId id="291" r:id="rId20"/>
    <p:sldId id="290" r:id="rId21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230" y="-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25" cy="496701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923" y="0"/>
            <a:ext cx="2946325" cy="496701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718389EA-86CF-464B-B287-BB3605BFDBD8}" type="datetimeFigureOut">
              <a:rPr lang="fr-FR" smtClean="0"/>
              <a:pPr/>
              <a:t>14/05/2019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86" tIns="41893" rIns="83786" bIns="41893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82" y="4714969"/>
            <a:ext cx="5438711" cy="4467355"/>
          </a:xfrm>
          <a:prstGeom prst="rect">
            <a:avLst/>
          </a:prstGeom>
        </p:spPr>
        <p:txBody>
          <a:bodyPr vert="horz" lIns="83786" tIns="41893" rIns="83786" bIns="41893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464"/>
            <a:ext cx="2946325" cy="496700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923" y="9428464"/>
            <a:ext cx="2946325" cy="496700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0353646A-9BF6-4775-AE7E-39B54621DF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091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3646A-9BF6-4775-AE7E-39B54621DF3D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960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53646A-9BF6-4775-AE7E-39B54621DF3D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208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Image 3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38" name="Image 3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6" name="Image 7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77" name="Image 7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BEDB411E-9F25-47A9-80B5-3C0E4EF678C9}" type="slidenum">
              <a:rPr lang="fr-FR" sz="120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‹N°›</a:t>
            </a:fld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fr-FR">
                <a:latin typeface="Calibri"/>
              </a:rPr>
              <a:t>Cliquez pour éditer le format du texte-titre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fr-FR" sz="2800">
                <a:latin typeface="Calibri"/>
              </a:rPr>
              <a:t>Cliquez pour éditer le format du plan de texte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 sz="2000">
                <a:latin typeface="Calibri"/>
              </a:rPr>
              <a:t>Second niveau de plan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>
                <a:latin typeface="Calibri"/>
              </a:rPr>
              <a:t>Troisième niveau de plan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>
                <a:latin typeface="Calibri"/>
              </a:rPr>
              <a:t>Quatrième niveau de plan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 sz="2000">
                <a:latin typeface="Calibri"/>
              </a:rPr>
              <a:t>Cinquième niveau de plan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 sz="2000">
                <a:latin typeface="Calibri"/>
              </a:rPr>
              <a:t>Sixième niveau de plan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fr-FR" sz="2000">
                <a:latin typeface="Calibri"/>
              </a:rPr>
              <a:t>Septième niveau de plan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4400">
                <a:solidFill>
                  <a:srgbClr val="000000"/>
                </a:solidFill>
                <a:latin typeface="Calibri Light"/>
              </a:rPr>
              <a:t>Cliquez pour éditer le format du texte-titreModifiez le style du titre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Cliquez pour éditer le format du plan de texte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Second niveau de plan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Troisième niveau de plan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Quatrième niveau de plan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Cinquième niveau de plan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Sixième niveau de plan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Septième niveau de planModifiez les styles du texte du masque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fr-FR" sz="2400">
                <a:solidFill>
                  <a:srgbClr val="000000"/>
                </a:solidFill>
                <a:latin typeface="Calibri"/>
              </a:rPr>
              <a:t>Deuxième niveau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fr-FR" sz="2000">
                <a:solidFill>
                  <a:srgbClr val="000000"/>
                </a:solidFill>
                <a:latin typeface="Calibri"/>
              </a:rPr>
              <a:t>Troisième niveau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fr-FR">
                <a:solidFill>
                  <a:srgbClr val="000000"/>
                </a:solidFill>
                <a:latin typeface="Calibri"/>
              </a:rPr>
              <a:t>Quatrième niveau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fr-FR">
                <a:solidFill>
                  <a:srgbClr val="000000"/>
                </a:solidFill>
                <a:latin typeface="Calibri"/>
              </a:rPr>
              <a:t>Cinquième niveau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3D8DD548-F036-47C3-972C-DB1DE93C53C9}" type="slidenum">
              <a:rPr lang="fr-FR" sz="120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.gouv.fr/bo/2007/38/MENE0701646C.htm" TargetMode="External"/><Relationship Id="rId2" Type="http://schemas.openxmlformats.org/officeDocument/2006/relationships/hyperlink" Target="http://www.education.gouv.fr/bo/2005/18/MENX0400282L.htm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education.gouv.fr/pid25535/bulletin_officiel.html?cid_bo=59726" TargetMode="External"/><Relationship Id="rId4" Type="http://schemas.openxmlformats.org/officeDocument/2006/relationships/hyperlink" Target="http://www.education.gouv.fr/cid49838/mene0900994c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271464" y="-892551"/>
            <a:ext cx="10288712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4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4000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4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PPRE – </a:t>
            </a:r>
            <a:r>
              <a:rPr kumimoji="0" lang="fr-FR" sz="36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EHP</a:t>
            </a:r>
            <a:endParaRPr kumimoji="0" lang="fr-FR" sz="3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4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ECOLE- COLLEGE - LYCEE</a:t>
            </a:r>
            <a:endParaRPr kumimoji="0" lang="fr-FR" sz="3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01050" y="4077072"/>
            <a:ext cx="1145559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000000"/>
                </a:solidFill>
                <a:latin typeface="Calibri"/>
              </a:rPr>
              <a:t>NOM  de l’élève : </a:t>
            </a:r>
            <a:r>
              <a:rPr lang="fr-FR" sz="2000" b="1" dirty="0" smtClean="0">
                <a:latin typeface="Calibri"/>
              </a:rPr>
              <a:t>…………………………………………………………                 Date de mise en œuvre: </a:t>
            </a:r>
          </a:p>
          <a:p>
            <a:r>
              <a:rPr lang="fr-FR" sz="2000" b="1" dirty="0" smtClean="0">
                <a:latin typeface="Calibri"/>
              </a:rPr>
              <a:t>
Prénom:……………………………………………………………………….	         Classe  à cette date :</a:t>
            </a:r>
          </a:p>
          <a:p>
            <a:endParaRPr lang="fr-FR" sz="2000" b="1" dirty="0" smtClean="0">
              <a:solidFill>
                <a:srgbClr val="000000"/>
              </a:solidFill>
              <a:latin typeface="Calibri"/>
            </a:endParaRPr>
          </a:p>
          <a:p>
            <a:r>
              <a:rPr lang="fr-FR" sz="2000" b="1" dirty="0" smtClean="0">
                <a:solidFill>
                  <a:srgbClr val="000000"/>
                </a:solidFill>
                <a:latin typeface="Calibri"/>
              </a:rPr>
              <a:t>Date de naissance ……………………………………………………….</a:t>
            </a:r>
            <a:endParaRPr lang="fr-FR" sz="2000" b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32"/>
            <a:ext cx="3106145" cy="1278249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63352" y="6275895"/>
            <a:ext cx="11593288" cy="249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00" i="1" dirty="0" smtClean="0"/>
              <a:t>Proposition du GT </a:t>
            </a:r>
            <a:r>
              <a:rPr lang="fr-FR" sz="1000" i="1" dirty="0" err="1" smtClean="0"/>
              <a:t>EHP</a:t>
            </a:r>
            <a:r>
              <a:rPr lang="fr-FR" sz="1000" i="1" dirty="0" smtClean="0"/>
              <a:t>  du bassin de SQY     -    12/04/2018</a:t>
            </a:r>
            <a:endParaRPr lang="fr-FR" sz="1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427345"/>
              </p:ext>
            </p:extLst>
          </p:nvPr>
        </p:nvGraphicFramePr>
        <p:xfrm>
          <a:off x="767408" y="332657"/>
          <a:ext cx="10331961" cy="597666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322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66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566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6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566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5660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5660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5660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5660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56604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493909">
                <a:tc rowSpan="2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+mn-lt"/>
                          <a:ea typeface="Calibri"/>
                          <a:cs typeface="Times New Roman"/>
                        </a:rPr>
                        <a:t>PARTICULARITES SOCIO-AFFECTIVES</a:t>
                      </a:r>
                      <a:endParaRPr lang="fr-F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Années scolaires /cycle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5096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6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+mn-lt"/>
                          <a:ea typeface="Calibri"/>
                          <a:cs typeface="Times New Roman"/>
                        </a:rPr>
                        <a:t>Hyperesthésie (perception exacerbée des stimuli extérieurs)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6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+mn-lt"/>
                          <a:ea typeface="Calibri"/>
                          <a:cs typeface="Times New Roman"/>
                        </a:rPr>
                        <a:t>Maladresse</a:t>
                      </a:r>
                      <a:r>
                        <a:rPr lang="fr-FR" sz="1200" baseline="0" dirty="0" smtClean="0">
                          <a:latin typeface="+mn-lt"/>
                          <a:ea typeface="Calibri"/>
                          <a:cs typeface="Times New Roman"/>
                        </a:rPr>
                        <a:t> dans les échanges sociaux, la communication</a:t>
                      </a:r>
                      <a:endParaRPr lang="fr-F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6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+mn-lt"/>
                          <a:ea typeface="Calibri"/>
                          <a:cs typeface="Times New Roman"/>
                        </a:rPr>
                        <a:t>Forte sensibilité et réactivité affective, hyperémotivité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6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+mn-lt"/>
                          <a:ea typeface="Calibri"/>
                          <a:cs typeface="Times New Roman"/>
                        </a:rPr>
                        <a:t>Sens aigu de la justice, réaction vive face à l’injustice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6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+mn-lt"/>
                          <a:ea typeface="Calibri"/>
                          <a:cs typeface="Times New Roman"/>
                        </a:rPr>
                        <a:t>Difficulté à acquérir les règles de communication en groupe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6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+mn-lt"/>
                          <a:ea typeface="Calibri"/>
                          <a:cs typeface="Times New Roman"/>
                        </a:rPr>
                        <a:t>Besoins de sens pour accepter les règles et les consignes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56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+mn-lt"/>
                          <a:ea typeface="Calibri"/>
                          <a:cs typeface="Times New Roman"/>
                        </a:rPr>
                        <a:t>Grand besoin de reconnaissance de ses capacités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56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+mn-lt"/>
                          <a:ea typeface="Calibri"/>
                          <a:cs typeface="Times New Roman"/>
                        </a:rPr>
                        <a:t>Anxiété, sentiment d’être incompris, mésestime de soi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56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+mn-lt"/>
                          <a:ea typeface="Calibri"/>
                          <a:cs typeface="Times New Roman"/>
                        </a:rPr>
                        <a:t>En quête de la compagnie d’enfants plus âgés et des adultes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56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Solitude et isolement, harcèlement possible </a:t>
                      </a:r>
                      <a:endParaRPr lang="fr-F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56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+mn-lt"/>
                          <a:ea typeface="Calibri"/>
                          <a:cs typeface="Times New Roman"/>
                        </a:rPr>
                        <a:t>Grand besoin de cadre cohérent</a:t>
                      </a:r>
                      <a:endParaRPr lang="fr-F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99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598289"/>
              </p:ext>
            </p:extLst>
          </p:nvPr>
        </p:nvGraphicFramePr>
        <p:xfrm>
          <a:off x="767408" y="260648"/>
          <a:ext cx="10331961" cy="630019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322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66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566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6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566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5660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5660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5660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5660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56604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421258">
                <a:tc rowSpan="2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+mn-lt"/>
                          <a:ea typeface="Calibri"/>
                          <a:cs typeface="Times New Roman"/>
                        </a:rPr>
                        <a:t>PARTICULARITES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latin typeface="+mn-lt"/>
                          <a:ea typeface="Calibri"/>
                          <a:cs typeface="Times New Roman"/>
                        </a:rPr>
                        <a:t>COMPORTEMENT / PERSONNALITE</a:t>
                      </a:r>
                      <a:endParaRPr lang="fr-FR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Années scolaires /cycle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683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9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Calibri"/>
                          <a:cs typeface="Times New Roman"/>
                        </a:rPr>
                        <a:t>Curiosité et questionnement abondant, élève très observateur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9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Calibri"/>
                          <a:cs typeface="Times New Roman"/>
                        </a:rPr>
                        <a:t>Désir de savoir et de comprendre, pas nécessairement d’apprendre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9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Calibri"/>
                          <a:cs typeface="Times New Roman"/>
                        </a:rPr>
                        <a:t>Imagination débordante, créativité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9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Arial"/>
                          <a:ea typeface="Calibri"/>
                          <a:cs typeface="Times New Roman"/>
                        </a:rPr>
                        <a:t>Préoccupations existentielles en décalage avec l’âge de l’élève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9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Calibri"/>
                          <a:cs typeface="Times New Roman"/>
                        </a:rPr>
                        <a:t>Grand sens de l’humour (maîtrise précoce du second degré)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9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Calibri"/>
                          <a:cs typeface="Times New Roman"/>
                        </a:rPr>
                        <a:t>Souvent désordonné, travail peu soigné ou perfectionnisme invalidant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9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Calibri"/>
                          <a:cs typeface="Times New Roman"/>
                        </a:rPr>
                        <a:t>Participation active parfois intempestive et critique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9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Calibri"/>
                          <a:cs typeface="Times New Roman"/>
                        </a:rPr>
                        <a:t>Ennui pouvant aller jusqu’au refus de l’école et à l’état dépressif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89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Calibri"/>
                          <a:cs typeface="Times New Roman"/>
                        </a:rPr>
                        <a:t>Capacité à faire plusieurs activités à la fois, donne l’impression de ne pas écouter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89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Calibri"/>
                          <a:cs typeface="Times New Roman"/>
                        </a:rPr>
                        <a:t>Agitation, provocation, comportement parfois difficile 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89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Arial"/>
                          <a:ea typeface="Calibri"/>
                          <a:cs typeface="Times New Roman"/>
                        </a:rPr>
                        <a:t>Difficulté </a:t>
                      </a:r>
                      <a:r>
                        <a:rPr lang="fr-FR" sz="1100" dirty="0">
                          <a:latin typeface="Arial"/>
                          <a:ea typeface="Calibri"/>
                          <a:cs typeface="Times New Roman"/>
                        </a:rPr>
                        <a:t>de régulation des émotions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89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Calibri"/>
                          <a:cs typeface="Times New Roman"/>
                        </a:rPr>
                        <a:t>Réticence face à l’entraînement et à la répétition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89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Arial"/>
                          <a:ea typeface="Calibri"/>
                          <a:cs typeface="Times New Roman"/>
                        </a:rPr>
                        <a:t>Préférence à travailler seul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89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Arial"/>
                          <a:ea typeface="Calibri"/>
                          <a:cs typeface="Times New Roman"/>
                        </a:rPr>
                        <a:t>Elève </a:t>
                      </a:r>
                      <a:r>
                        <a:rPr lang="fr-FR" sz="1100" dirty="0">
                          <a:latin typeface="Arial"/>
                          <a:ea typeface="Calibri"/>
                          <a:cs typeface="Times New Roman"/>
                        </a:rPr>
                        <a:t>qui souvent interroge, inquiète, agace, dérange, éblouit… ou se fait oublier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47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/>
          </p:nvPr>
        </p:nvSpPr>
        <p:spPr>
          <a:ln w="254000">
            <a:solidFill>
              <a:srgbClr val="92D050"/>
            </a:solidFill>
          </a:ln>
        </p:spPr>
        <p:txBody>
          <a:bodyPr/>
          <a:lstStyle/>
          <a:p>
            <a:pPr algn="ctr"/>
            <a:r>
              <a:rPr lang="fr-FR" sz="4000" dirty="0" smtClean="0"/>
              <a:t>LES PROPOSITIONS D’AMENAGEMENT</a:t>
            </a:r>
          </a:p>
          <a:p>
            <a:pPr algn="ctr"/>
            <a:endParaRPr lang="fr-FR" sz="4000" dirty="0" smtClean="0"/>
          </a:p>
          <a:p>
            <a:pPr algn="ctr"/>
            <a:r>
              <a:rPr lang="fr-FR" sz="2000" dirty="0" smtClean="0"/>
              <a:t>Les aménagements sont à choisir en fonction des besoins identifiés.</a:t>
            </a:r>
            <a:endParaRPr lang="fr-FR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226099"/>
              </p:ext>
            </p:extLst>
          </p:nvPr>
        </p:nvGraphicFramePr>
        <p:xfrm>
          <a:off x="479376" y="980728"/>
          <a:ext cx="10225135" cy="4361949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52674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456943">
                <a:tc rowSpan="2"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1 - DANS L’ÉTABLISSEMENT</a:t>
                      </a: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 ÉCOLE, COLLÈGE, LYCÉE )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Années scolaires /cycle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0286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r>
                        <a:rPr lang="fr-FR" sz="12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Aménagement de la scolarisation (temps de scolarisation, emploi du temps, ateliers, raccourcissement du cycle….)</a:t>
                      </a:r>
                    </a:p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Décloisonnement par matière</a:t>
                      </a:r>
                    </a:p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6896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Désignation , en lien avec l’élève, d’une personne référente dans l’établissement ( dialogue, écoute )</a:t>
                      </a:r>
                    </a:p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Accès facilité à la BCD / CDI</a:t>
                      </a:r>
                    </a:p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Prise en compte des affinités de l’élève lors de  la composition des classes. Regrouper, si possible, plusieurs élèves </a:t>
                      </a:r>
                      <a:r>
                        <a:rPr lang="fr-FR" sz="1200" b="0" i="0" u="none" strike="noStrike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EHP</a:t>
                      </a:r>
                      <a:r>
                        <a:rPr lang="fr-FR" sz="12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dans la même classe.</a:t>
                      </a:r>
                    </a:p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r>
                        <a:rPr lang="fr-FR" sz="12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Incitation à la prise de responsabilités ( délégués, tutorat entre pairs, foyer socio-éducatif, coopérative scolaire, responsable de projet…)</a:t>
                      </a:r>
                    </a:p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58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421747"/>
              </p:ext>
            </p:extLst>
          </p:nvPr>
        </p:nvGraphicFramePr>
        <p:xfrm>
          <a:off x="263352" y="476672"/>
          <a:ext cx="10225135" cy="5798103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52674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456943">
                <a:tc rowSpan="2"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2 - DANS LA CLASSE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Années scolaires /cycle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0286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7479">
                <a:tc gridSpan="10"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 BIEN-ETRE SOCIAL</a:t>
                      </a:r>
                      <a:endParaRPr lang="fr-FR" sz="1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Coopération entre famille et enseignants, calendrier de </a:t>
                      </a:r>
                      <a:r>
                        <a:rPr lang="fr-FR" sz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rdv</a:t>
                      </a:r>
                      <a:r>
                        <a:rPr lang="fr-FR" sz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harmonisation...</a:t>
                      </a:r>
                      <a:endParaRPr lang="fr-FR" sz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Communication adéquate avec l’élève : différée en cas de crise, régulière pour le réassurer</a:t>
                      </a:r>
                      <a:endParaRPr lang="fr-FR" sz="1200" b="0" i="0" u="none" strike="noStrike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Inclusion de l’élève dans une classe à projets, incitation aux échanges avec d’autres </a:t>
                      </a:r>
                      <a:r>
                        <a:rPr lang="fr-FR" sz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EHP</a:t>
                      </a:r>
                      <a:endParaRPr lang="fr-FR" sz="1200" b="0" i="0" u="none" strike="noStrike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Vigilance quant à la place de l’élève dans le groupe, octroi de responsabilités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7479">
                <a:tc gridSpan="10"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 QUOTIDIEN</a:t>
                      </a:r>
                      <a:endParaRPr lang="fr-F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Réguler l’impulsivité : dans la prise de parole, dans la trace écrite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Recentrer  l’élève sur sa tâche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Eviter la compétition, la pression, le stress, le perfectionnisme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Reconnaître l’inventivité, valoriser l’originalité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Adapter l’évaluation : troubles « </a:t>
                      </a:r>
                      <a:r>
                        <a:rPr lang="fr-FR" sz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dys</a:t>
                      </a:r>
                      <a:r>
                        <a:rPr lang="fr-FR" sz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» associés, élève débordant les attentes ou hors-sujet</a:t>
                      </a:r>
                      <a:endParaRPr lang="fr-FR" sz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844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421747"/>
              </p:ext>
            </p:extLst>
          </p:nvPr>
        </p:nvGraphicFramePr>
        <p:xfrm>
          <a:off x="263352" y="476672"/>
          <a:ext cx="10225135" cy="4048187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52674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456943">
                <a:tc rowSpan="2"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2 - DANS LA CLASSE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Années scolaires /cycle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0286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7479">
                <a:tc gridSpan="10"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DEVANT UN APPRENTISSAGE</a:t>
                      </a:r>
                      <a:endParaRPr lang="fr-FR" sz="1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Vérifier la compréhension de l’implicite, détailler les procédures, expliciter les attentes et les finalités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Préciser le niveau de complexité de la tâche: simple reproduction, mise en application, interprétation, création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Marquer les étapes à franchir, les paliers successifs du processus d’apprentissage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7479">
                <a:tc gridSpan="10"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VUE DU TRAVAIL EN AUTONOMIE</a:t>
                      </a:r>
                      <a:endParaRPr lang="fr-FR" sz="1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Fournir des stratégies alternatives de mémorisation : auditives, visuelles, kinesthésiques, par cartes heuristiques...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Insister sur l’organisation : hiérarchiser les tâches, planifier le travail, apprendre à ranger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844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283691"/>
              </p:ext>
            </p:extLst>
          </p:nvPr>
        </p:nvGraphicFramePr>
        <p:xfrm>
          <a:off x="767408" y="260648"/>
          <a:ext cx="10225135" cy="6208981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52674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5084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456943">
                <a:tc rowSpan="2"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u="none" strike="noStrike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3 - DANS LA FAMILLE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Années scolaires /cycle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0286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7479">
                <a:tc gridSpan="10">
                  <a:txBody>
                    <a:bodyPr/>
                    <a:lstStyle/>
                    <a:p>
                      <a:r>
                        <a:rPr lang="fr-FR" sz="1400" b="1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L’élève propose de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r>
                        <a:rPr lang="fr-FR" sz="12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r>
                        <a:rPr lang="fr-FR" sz="12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r>
                        <a:rPr lang="fr-FR" sz="12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r>
                        <a:rPr lang="fr-FR" sz="12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r>
                        <a:rPr lang="fr-FR" sz="12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7479">
                <a:tc gridSpan="10">
                  <a:txBody>
                    <a:bodyPr/>
                    <a:lstStyle/>
                    <a:p>
                      <a:r>
                        <a:rPr lang="fr-FR" sz="1400" b="1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 parents s’engagent à :</a:t>
                      </a:r>
                    </a:p>
                    <a:p>
                      <a:r>
                        <a:rPr lang="fr-FR" sz="12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participer à l’application du projet</a:t>
                      </a:r>
                      <a:endParaRPr lang="fr-FR" sz="1200" dirty="0" smtClean="0"/>
                    </a:p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39561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être en lien avec l’équipe pédagogique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r>
                        <a:rPr lang="fr-FR" sz="1200" b="0" dirty="0" smtClean="0"/>
                        <a:t>-</a:t>
                      </a:r>
                      <a:endParaRPr lang="fr-FR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-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37479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-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37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201664"/>
              </p:ext>
            </p:extLst>
          </p:nvPr>
        </p:nvGraphicFramePr>
        <p:xfrm>
          <a:off x="263352" y="1268760"/>
          <a:ext cx="11665295" cy="52120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0973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075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0740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688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PROGRES/ DIFFICULTES CONSTATES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aseline="0" dirty="0" smtClean="0"/>
                        <a:t>PERSPECTIVES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SIGNATURE PARENTS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SIGNATURE</a:t>
                      </a:r>
                    </a:p>
                    <a:p>
                      <a:pPr algn="ctr"/>
                      <a:r>
                        <a:rPr lang="fr-FR" sz="1200" dirty="0" smtClean="0"/>
                        <a:t>ETABLISSEMENT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SIGNATURE </a:t>
                      </a:r>
                    </a:p>
                    <a:p>
                      <a:pPr algn="ctr"/>
                      <a:r>
                        <a:rPr lang="fr-FR" sz="1200" b="1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ELEVE </a:t>
                      </a:r>
                      <a:endParaRPr lang="fr-FR" sz="12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Année/Cycle</a:t>
                      </a:r>
                      <a:r>
                        <a:rPr lang="fr-FR" sz="1400" baseline="0" dirty="0" smtClean="0"/>
                        <a:t>                           date </a:t>
                      </a:r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Année</a:t>
                      </a:r>
                      <a:r>
                        <a:rPr lang="fr-FR" sz="1400" baseline="0" dirty="0" smtClean="0"/>
                        <a:t> /Cycle                          date </a:t>
                      </a:r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Année /Cycle</a:t>
                      </a:r>
                      <a:r>
                        <a:rPr lang="fr-FR" sz="1400" baseline="0" dirty="0" smtClean="0"/>
                        <a:t>                          date </a:t>
                      </a:r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4871864" y="40466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BILAN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824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201664"/>
              </p:ext>
            </p:extLst>
          </p:nvPr>
        </p:nvGraphicFramePr>
        <p:xfrm>
          <a:off x="263352" y="1268760"/>
          <a:ext cx="11665295" cy="52120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0973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075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0740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688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PROGRES/ DIFFICULTES CONSTATES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aseline="0" dirty="0" smtClean="0"/>
                        <a:t>PERSPECTIVES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SIGNATURE PARENTS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SIGNATURE</a:t>
                      </a:r>
                    </a:p>
                    <a:p>
                      <a:pPr algn="ctr"/>
                      <a:r>
                        <a:rPr lang="fr-FR" sz="1200" dirty="0" smtClean="0"/>
                        <a:t>ETABLISSEMENT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SIGNATURE </a:t>
                      </a:r>
                    </a:p>
                    <a:p>
                      <a:pPr algn="ctr"/>
                      <a:r>
                        <a:rPr lang="fr-FR" sz="1200" b="1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ELEVE </a:t>
                      </a:r>
                      <a:endParaRPr lang="fr-FR" sz="12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Année/Cycle</a:t>
                      </a:r>
                      <a:r>
                        <a:rPr lang="fr-FR" sz="1400" baseline="0" dirty="0" smtClean="0"/>
                        <a:t>                           date </a:t>
                      </a:r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Année</a:t>
                      </a:r>
                      <a:r>
                        <a:rPr lang="fr-FR" sz="1400" baseline="0" dirty="0" smtClean="0"/>
                        <a:t> /Cycle                          date </a:t>
                      </a:r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Année /Cycle</a:t>
                      </a:r>
                      <a:r>
                        <a:rPr lang="fr-FR" sz="1400" baseline="0" dirty="0" smtClean="0"/>
                        <a:t>                          date </a:t>
                      </a:r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4871864" y="40466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BILAN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824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201664"/>
              </p:ext>
            </p:extLst>
          </p:nvPr>
        </p:nvGraphicFramePr>
        <p:xfrm>
          <a:off x="263352" y="1268760"/>
          <a:ext cx="11665295" cy="52120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0973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075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0740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688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PROGRES/ DIFFICULTES CONSTATES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aseline="0" dirty="0" smtClean="0"/>
                        <a:t>PERSPECTIVES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SIGNATURE PARENTS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SIGNATURE</a:t>
                      </a:r>
                    </a:p>
                    <a:p>
                      <a:pPr algn="ctr"/>
                      <a:r>
                        <a:rPr lang="fr-FR" sz="1200" dirty="0" smtClean="0"/>
                        <a:t>ETABLISSEMENT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SIGNATURE </a:t>
                      </a:r>
                    </a:p>
                    <a:p>
                      <a:pPr algn="ctr"/>
                      <a:r>
                        <a:rPr lang="fr-FR" sz="1200" b="1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ELEVE </a:t>
                      </a:r>
                      <a:endParaRPr lang="fr-FR" sz="12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Année/Cycle</a:t>
                      </a:r>
                      <a:r>
                        <a:rPr lang="fr-FR" sz="1400" baseline="0" dirty="0" smtClean="0"/>
                        <a:t>                           date </a:t>
                      </a:r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 smtClean="0"/>
                    </a:p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Année</a:t>
                      </a:r>
                      <a:r>
                        <a:rPr lang="fr-FR" sz="1400" baseline="0" dirty="0" smtClean="0"/>
                        <a:t> /Cycle                          date </a:t>
                      </a:r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Année /Cycle</a:t>
                      </a:r>
                      <a:r>
                        <a:rPr lang="fr-FR" sz="1400" baseline="0" dirty="0" smtClean="0"/>
                        <a:t>                          date </a:t>
                      </a:r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baseline="0" dirty="0" smtClean="0"/>
                    </a:p>
                    <a:p>
                      <a:endParaRPr lang="fr-F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4871864" y="40466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BILAN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824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852480" y="245520"/>
            <a:ext cx="10856880" cy="5301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fr-FR" dirty="0">
                <a:solidFill>
                  <a:srgbClr val="000000"/>
                </a:solidFill>
                <a:latin typeface="Calibri"/>
              </a:rPr>
              <a:t> </a:t>
            </a:r>
            <a:endParaRPr dirty="0"/>
          </a:p>
        </p:txBody>
      </p:sp>
      <p:sp>
        <p:nvSpPr>
          <p:cNvPr id="124" name="CustomShape 2"/>
          <p:cNvSpPr/>
          <p:nvPr/>
        </p:nvSpPr>
        <p:spPr>
          <a:xfrm>
            <a:off x="835910" y="404664"/>
            <a:ext cx="10687680" cy="5904656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b="1" dirty="0" smtClean="0">
                <a:solidFill>
                  <a:srgbClr val="000000"/>
                </a:solidFill>
                <a:latin typeface="Calibri"/>
              </a:rPr>
              <a:t>Les </a:t>
            </a:r>
            <a:r>
              <a:rPr lang="fr-FR" b="1" dirty="0" err="1" smtClean="0">
                <a:solidFill>
                  <a:srgbClr val="000000"/>
                </a:solidFill>
                <a:latin typeface="Calibri"/>
              </a:rPr>
              <a:t>EHP</a:t>
            </a:r>
            <a:r>
              <a:rPr lang="fr-FR" b="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fr-FR" b="1" dirty="0">
                <a:solidFill>
                  <a:srgbClr val="000000"/>
                </a:solidFill>
                <a:latin typeface="Calibri"/>
              </a:rPr>
              <a:t>et le cadre </a:t>
            </a:r>
            <a:r>
              <a:rPr lang="fr-FR" b="1" dirty="0" smtClean="0">
                <a:solidFill>
                  <a:srgbClr val="000000"/>
                </a:solidFill>
                <a:latin typeface="Calibri"/>
              </a:rPr>
              <a:t>institutionnel</a:t>
            </a:r>
          </a:p>
          <a:p>
            <a:pPr>
              <a:lnSpc>
                <a:spcPct val="100000"/>
              </a:lnSpc>
            </a:pPr>
            <a:endParaRPr lang="fr-FR" b="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fr-FR" sz="1600" dirty="0" smtClean="0"/>
              <a:t>50 à 70 % des </a:t>
            </a:r>
            <a:r>
              <a:rPr lang="fr-FR" sz="1600" dirty="0" smtClean="0"/>
              <a:t>Élèves à haut potentiel Intellectuellement Précoces peuvent </a:t>
            </a:r>
            <a:r>
              <a:rPr lang="fr-FR" sz="1600" dirty="0" smtClean="0"/>
              <a:t>se trouver en difficulté scolaire.</a:t>
            </a:r>
          </a:p>
          <a:p>
            <a:pPr algn="ctr">
              <a:lnSpc>
                <a:spcPct val="100000"/>
              </a:lnSpc>
            </a:pPr>
            <a:endParaRPr sz="1600" dirty="0"/>
          </a:p>
          <a:p>
            <a:pPr>
              <a:lnSpc>
                <a:spcPct val="100000"/>
              </a:lnSpc>
            </a:pPr>
            <a:r>
              <a:rPr lang="fr-FR" dirty="0" smtClean="0">
                <a:solidFill>
                  <a:srgbClr val="000000"/>
                </a:solidFill>
                <a:latin typeface="Calibri"/>
              </a:rPr>
              <a:t>Ils doivent </a:t>
            </a:r>
            <a:r>
              <a:rPr lang="fr-FR" dirty="0">
                <a:solidFill>
                  <a:srgbClr val="000000"/>
                </a:solidFill>
                <a:latin typeface="Calibri"/>
              </a:rPr>
              <a:t>bénéficier de </a:t>
            </a:r>
            <a:r>
              <a:rPr lang="fr-FR" dirty="0" smtClean="0">
                <a:solidFill>
                  <a:srgbClr val="000000"/>
                </a:solidFill>
                <a:latin typeface="Calibri"/>
              </a:rPr>
              <a:t>réponses éducatives </a:t>
            </a:r>
            <a:r>
              <a:rPr lang="fr-FR" dirty="0">
                <a:solidFill>
                  <a:srgbClr val="000000"/>
                </a:solidFill>
                <a:latin typeface="Calibri"/>
              </a:rPr>
              <a:t>individualisées. </a:t>
            </a:r>
            <a:endParaRPr lang="fr-FR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endParaRPr lang="fr-FR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fr-FR" dirty="0" smtClean="0">
                <a:solidFill>
                  <a:srgbClr val="000000"/>
                </a:solidFill>
                <a:latin typeface="Calibri"/>
              </a:rPr>
              <a:t>Un </a:t>
            </a:r>
            <a:r>
              <a:rPr lang="fr-FR" dirty="0">
                <a:solidFill>
                  <a:srgbClr val="000000"/>
                </a:solidFill>
                <a:latin typeface="Calibri"/>
              </a:rPr>
              <a:t>cadre officiel définit la prise en compte de ces élèves au profil spécifique</a:t>
            </a:r>
            <a:r>
              <a:rPr lang="fr-FR" dirty="0" smtClean="0">
                <a:solidFill>
                  <a:srgbClr val="000000"/>
                </a:solidFill>
                <a:latin typeface="Calibri"/>
              </a:rPr>
              <a:t>: </a:t>
            </a:r>
          </a:p>
          <a:p>
            <a:endParaRPr lang="fr-FR" sz="1600" i="1" dirty="0" smtClean="0"/>
          </a:p>
          <a:p>
            <a:endParaRPr lang="fr-FR" sz="1600" i="1" dirty="0">
              <a:solidFill>
                <a:srgbClr val="000000"/>
              </a:solidFill>
              <a:latin typeface="Calibri"/>
            </a:endParaRPr>
          </a:p>
          <a:p>
            <a:r>
              <a:rPr lang="fr-FR" sz="1600" b="1" dirty="0" smtClean="0"/>
              <a:t>-Loi </a:t>
            </a:r>
            <a:r>
              <a:rPr lang="fr-FR" sz="1600" b="1" dirty="0"/>
              <a:t>d'orientation et de programme pour l’avenir de l’école (article 27 codifié L 321-4):</a:t>
            </a:r>
            <a:endParaRPr lang="fr-FR" sz="1600" dirty="0"/>
          </a:p>
          <a:p>
            <a:r>
              <a:rPr lang="fr-FR" sz="1600" u="sng" dirty="0">
                <a:hlinkClick r:id="rId2"/>
              </a:rPr>
              <a:t>http://www.education.gouv.fr/bo/2005/18/MENX0400282L.htm#loi</a:t>
            </a:r>
            <a:endParaRPr lang="fr-FR" sz="1600" dirty="0"/>
          </a:p>
          <a:p>
            <a:r>
              <a:rPr lang="fr-FR" sz="1600" dirty="0"/>
              <a:t> </a:t>
            </a:r>
            <a:r>
              <a:rPr lang="fr-FR" sz="1600" i="1" dirty="0"/>
              <a:t>« Des aménagements appropriés sont prévus au profit des élèves intellectuellement précoces ou manifestant des aptitudes particulières, afin de leur permettre de développer pleinement leurs potentialités </a:t>
            </a:r>
            <a:r>
              <a:rPr lang="fr-FR" sz="1600" i="1" dirty="0" smtClean="0"/>
              <a:t>»</a:t>
            </a:r>
            <a:endParaRPr lang="fr-FR" sz="1600" dirty="0"/>
          </a:p>
          <a:p>
            <a:r>
              <a:rPr lang="fr-FR" sz="1600" dirty="0"/>
              <a:t> </a:t>
            </a:r>
          </a:p>
          <a:p>
            <a:r>
              <a:rPr lang="fr-FR" sz="1600" dirty="0"/>
              <a:t>- </a:t>
            </a:r>
            <a:r>
              <a:rPr lang="fr-FR" sz="1600" b="1" dirty="0" smtClean="0"/>
              <a:t>Circulaire </a:t>
            </a:r>
            <a:r>
              <a:rPr lang="fr-FR" sz="1600" b="1" dirty="0"/>
              <a:t>N°2007-158 DU 17-10-2007 </a:t>
            </a:r>
            <a:endParaRPr lang="fr-FR" sz="1600" dirty="0"/>
          </a:p>
          <a:p>
            <a:r>
              <a:rPr lang="fr-FR" sz="1600" u="sng" dirty="0">
                <a:hlinkClick r:id="rId3"/>
              </a:rPr>
              <a:t>http://www.education.gouv.fr/bo/2007/38/MENE0701646C.htm</a:t>
            </a:r>
            <a:endParaRPr lang="fr-FR" sz="1600" dirty="0"/>
          </a:p>
          <a:p>
            <a:r>
              <a:rPr lang="fr-FR" sz="1600" dirty="0"/>
              <a:t> </a:t>
            </a:r>
          </a:p>
          <a:p>
            <a:r>
              <a:rPr lang="fr-FR" sz="1600" b="1" dirty="0"/>
              <a:t>- Bulletin officiel n° 45 du 3 décembre 2009</a:t>
            </a:r>
            <a:r>
              <a:rPr lang="fr-FR" sz="1600" dirty="0"/>
              <a:t> </a:t>
            </a:r>
          </a:p>
          <a:p>
            <a:r>
              <a:rPr lang="fr-FR" sz="1600" u="sng" dirty="0">
                <a:hlinkClick r:id="rId4"/>
              </a:rPr>
              <a:t>http://www.education.gouv.fr/cid49838/mene0900994c.html</a:t>
            </a:r>
            <a:endParaRPr lang="fr-FR" sz="1600" dirty="0"/>
          </a:p>
          <a:p>
            <a:r>
              <a:rPr lang="fr-FR" sz="1600" dirty="0"/>
              <a:t> </a:t>
            </a:r>
          </a:p>
          <a:p>
            <a:r>
              <a:rPr lang="fr-FR" sz="1600" dirty="0"/>
              <a:t>- </a:t>
            </a:r>
            <a:r>
              <a:rPr lang="fr-FR" sz="1600" b="1" dirty="0"/>
              <a:t>circulaire n° 2012-056 du 27-3-2012</a:t>
            </a:r>
            <a:r>
              <a:rPr lang="fr-FR" sz="1600" dirty="0"/>
              <a:t> </a:t>
            </a:r>
          </a:p>
          <a:p>
            <a:r>
              <a:rPr lang="fr-FR" sz="1600" u="sng" dirty="0">
                <a:hlinkClick r:id="rId5"/>
              </a:rPr>
              <a:t>http://www.education.gouv.fr/pid25535/bulletin_officiel.html?cid_bo=59726</a:t>
            </a:r>
            <a:endParaRPr lang="fr-FR" sz="1600" i="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endParaRPr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368165"/>
              </p:ext>
            </p:extLst>
          </p:nvPr>
        </p:nvGraphicFramePr>
        <p:xfrm>
          <a:off x="1199456" y="332656"/>
          <a:ext cx="9865096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0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950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610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610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6101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60000">
                <a:tc gridSpan="5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PARTIES PRENANTES </a:t>
                      </a:r>
                    </a:p>
                    <a:p>
                      <a:pPr algn="ctr"/>
                      <a:r>
                        <a:rPr lang="fr-FR" dirty="0" smtClean="0"/>
                        <a:t>LORS DE LA PREMIERE</a:t>
                      </a:r>
                      <a:r>
                        <a:rPr lang="fr-FR" baseline="0" dirty="0" smtClean="0"/>
                        <a:t> MISE </a:t>
                      </a:r>
                      <a:r>
                        <a:rPr lang="fr-FR" dirty="0" smtClean="0"/>
                        <a:t>EN PLACE DU PPRE -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EHP</a:t>
                      </a:r>
                      <a:endParaRPr lang="fr-FR" dirty="0" smtClean="0"/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NOM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PRENOM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SIGNATURE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Responsable</a:t>
                      </a:r>
                      <a:r>
                        <a:rPr lang="fr-FR" sz="1200" baseline="0" dirty="0" smtClean="0"/>
                        <a:t> légal 1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Responsable</a:t>
                      </a:r>
                      <a:r>
                        <a:rPr lang="fr-FR" sz="1200" baseline="0" dirty="0" smtClean="0"/>
                        <a:t> légal 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Elève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Enseignant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Chef d’établissement  ou directeur d’école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CPE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" panose="05000000000000000000" pitchFamily="2" charset="2"/>
                        </a:rPr>
                        <a:t>Médecin scolaire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" panose="05000000000000000000" pitchFamily="2" charset="2"/>
                        </a:rPr>
                        <a:t>Infirmière scolaire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" panose="05000000000000000000" pitchFamily="2" charset="2"/>
                        </a:rPr>
                        <a:t>Psy EN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" panose="05000000000000000000" pitchFamily="2" charset="2"/>
                        </a:rPr>
                        <a:t> Autres 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199456" y="5517232"/>
            <a:ext cx="101531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PPRE mis en place le …………………………………………………………</a:t>
            </a:r>
          </a:p>
          <a:p>
            <a:r>
              <a:rPr lang="fr-FR" sz="1400" dirty="0" smtClean="0"/>
              <a:t>Dans l’établissement ……………………………………………………………………………....................…</a:t>
            </a:r>
          </a:p>
          <a:p>
            <a:r>
              <a:rPr lang="fr-FR" sz="1400" dirty="0" smtClean="0"/>
              <a:t>………………………………………………………………………………………………………………...........</a:t>
            </a:r>
          </a:p>
          <a:p>
            <a:r>
              <a:rPr lang="fr-FR" sz="1400" dirty="0" smtClean="0"/>
              <a:t>………………………………………………………………………………………………………………………...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7448" y="4900005"/>
            <a:ext cx="487722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86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368165"/>
              </p:ext>
            </p:extLst>
          </p:nvPr>
        </p:nvGraphicFramePr>
        <p:xfrm>
          <a:off x="1199456" y="332656"/>
          <a:ext cx="9865099" cy="6264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0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949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949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9427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942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9427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9427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080120">
                <a:tc gridSpan="7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PARTIES PRENANTES </a:t>
                      </a:r>
                    </a:p>
                    <a:p>
                      <a:pPr algn="ctr"/>
                      <a:r>
                        <a:rPr lang="fr-FR" dirty="0" smtClean="0"/>
                        <a:t>LORS DES</a:t>
                      </a:r>
                      <a:r>
                        <a:rPr lang="fr-FR" baseline="0" dirty="0" smtClean="0"/>
                        <a:t> RENOUVELLEMENTS </a:t>
                      </a:r>
                      <a:r>
                        <a:rPr lang="fr-FR" dirty="0" smtClean="0"/>
                        <a:t>DU PPRE –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EHP</a:t>
                      </a:r>
                      <a:endParaRPr lang="fr-FR" baseline="0" dirty="0" smtClean="0"/>
                    </a:p>
                    <a:p>
                      <a:pPr algn="ctr"/>
                      <a:r>
                        <a:rPr lang="fr-FR" dirty="0" smtClean="0"/>
                        <a:t>(Renseigner:</a:t>
                      </a:r>
                      <a:r>
                        <a:rPr lang="fr-FR" baseline="0" dirty="0" smtClean="0"/>
                        <a:t> classe, année, noms et signatures)</a:t>
                      </a:r>
                      <a:endParaRPr lang="fr-FR" dirty="0" smtClean="0"/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Année</a:t>
                      </a:r>
                      <a:r>
                        <a:rPr lang="fr-FR" sz="1600" baseline="0" dirty="0" smtClean="0"/>
                        <a:t> et classe: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5456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Responsable</a:t>
                      </a:r>
                      <a:r>
                        <a:rPr lang="fr-FR" sz="1200" baseline="0" dirty="0" smtClean="0"/>
                        <a:t> légal 1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5760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Responsable</a:t>
                      </a:r>
                      <a:r>
                        <a:rPr lang="fr-FR" sz="1200" baseline="0" dirty="0" smtClean="0"/>
                        <a:t> légal 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0344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Elève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Enseignant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Chef d’établissement,</a:t>
                      </a:r>
                    </a:p>
                    <a:p>
                      <a:r>
                        <a:rPr lang="fr-FR" sz="1200" dirty="0" smtClean="0"/>
                        <a:t> Directeur d’école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CPE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" panose="05000000000000000000" pitchFamily="2" charset="2"/>
                        </a:rPr>
                        <a:t>Médecin scolaire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" panose="05000000000000000000" pitchFamily="2" charset="2"/>
                        </a:rPr>
                        <a:t>Infirmière scolaire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" panose="05000000000000000000" pitchFamily="2" charset="2"/>
                        </a:rPr>
                        <a:t>Psy EN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90344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" panose="05000000000000000000" pitchFamily="2" charset="2"/>
                        </a:rPr>
                        <a:t> Autres 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186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368165"/>
              </p:ext>
            </p:extLst>
          </p:nvPr>
        </p:nvGraphicFramePr>
        <p:xfrm>
          <a:off x="1199456" y="332656"/>
          <a:ext cx="9865099" cy="6264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0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949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949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9427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942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9427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9427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080120">
                <a:tc gridSpan="7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PARTIES PRENANTES </a:t>
                      </a:r>
                    </a:p>
                    <a:p>
                      <a:pPr algn="ctr"/>
                      <a:r>
                        <a:rPr lang="fr-FR" dirty="0" smtClean="0"/>
                        <a:t>LORS DES</a:t>
                      </a:r>
                      <a:r>
                        <a:rPr lang="fr-FR" baseline="0" dirty="0" smtClean="0"/>
                        <a:t> RENOUVELLEMENTS </a:t>
                      </a:r>
                      <a:r>
                        <a:rPr lang="fr-FR" dirty="0" smtClean="0"/>
                        <a:t>DU PPRE –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EHP</a:t>
                      </a:r>
                      <a:endParaRPr lang="fr-FR" baseline="0" dirty="0" smtClean="0"/>
                    </a:p>
                    <a:p>
                      <a:pPr algn="ctr"/>
                      <a:r>
                        <a:rPr lang="fr-FR" dirty="0" smtClean="0"/>
                        <a:t>(Renseigner:</a:t>
                      </a:r>
                      <a:r>
                        <a:rPr lang="fr-FR" baseline="0" dirty="0" smtClean="0"/>
                        <a:t> classe, année, noms et signatures)</a:t>
                      </a:r>
                      <a:endParaRPr lang="fr-FR" dirty="0" smtClean="0"/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Année</a:t>
                      </a:r>
                      <a:r>
                        <a:rPr lang="fr-FR" sz="1600" baseline="0" dirty="0" smtClean="0"/>
                        <a:t> et classe: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5456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Responsable</a:t>
                      </a:r>
                      <a:r>
                        <a:rPr lang="fr-FR" sz="1200" baseline="0" dirty="0" smtClean="0"/>
                        <a:t> légal 1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5760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Responsable</a:t>
                      </a:r>
                      <a:r>
                        <a:rPr lang="fr-FR" sz="1200" baseline="0" dirty="0" smtClean="0"/>
                        <a:t> légal 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0344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Elève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Enseignant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Chef d’établissement,</a:t>
                      </a:r>
                    </a:p>
                    <a:p>
                      <a:r>
                        <a:rPr lang="fr-FR" sz="1200" dirty="0" smtClean="0"/>
                        <a:t> Directeur d’école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CPE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" panose="05000000000000000000" pitchFamily="2" charset="2"/>
                        </a:rPr>
                        <a:t>Médecin scolaire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" panose="05000000000000000000" pitchFamily="2" charset="2"/>
                        </a:rPr>
                        <a:t>Infirmière scolaire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" panose="05000000000000000000" pitchFamily="2" charset="2"/>
                        </a:rPr>
                        <a:t>Psy EN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90344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" panose="05000000000000000000" pitchFamily="2" charset="2"/>
                        </a:rPr>
                        <a:t> Autres 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186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368165"/>
              </p:ext>
            </p:extLst>
          </p:nvPr>
        </p:nvGraphicFramePr>
        <p:xfrm>
          <a:off x="1199456" y="332656"/>
          <a:ext cx="9865099" cy="6264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0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949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949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9427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942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9427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9427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080120">
                <a:tc gridSpan="7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PARTIES PRENANTES </a:t>
                      </a:r>
                    </a:p>
                    <a:p>
                      <a:pPr algn="ctr"/>
                      <a:r>
                        <a:rPr lang="fr-FR" dirty="0" smtClean="0"/>
                        <a:t>LORS DES</a:t>
                      </a:r>
                      <a:r>
                        <a:rPr lang="fr-FR" baseline="0" dirty="0" smtClean="0"/>
                        <a:t> RENOUVELLEMENTS </a:t>
                      </a:r>
                      <a:r>
                        <a:rPr lang="fr-FR" dirty="0" smtClean="0"/>
                        <a:t>DU PPRE –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EHP</a:t>
                      </a:r>
                      <a:endParaRPr lang="fr-FR" baseline="0" dirty="0" smtClean="0"/>
                    </a:p>
                    <a:p>
                      <a:pPr algn="ctr"/>
                      <a:r>
                        <a:rPr lang="fr-FR" dirty="0" smtClean="0"/>
                        <a:t>(Renseigner:</a:t>
                      </a:r>
                      <a:r>
                        <a:rPr lang="fr-FR" baseline="0" dirty="0" smtClean="0"/>
                        <a:t> classe, année, noms et signatures)</a:t>
                      </a:r>
                      <a:endParaRPr lang="fr-FR" dirty="0" smtClean="0"/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Année</a:t>
                      </a:r>
                      <a:r>
                        <a:rPr lang="fr-FR" sz="1600" baseline="0" dirty="0" smtClean="0"/>
                        <a:t> et classe: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5456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Responsable</a:t>
                      </a:r>
                      <a:r>
                        <a:rPr lang="fr-FR" sz="1200" baseline="0" dirty="0" smtClean="0"/>
                        <a:t> légal 1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5760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Responsable</a:t>
                      </a:r>
                      <a:r>
                        <a:rPr lang="fr-FR" sz="1200" baseline="0" dirty="0" smtClean="0"/>
                        <a:t> légal 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0344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Elève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Enseignant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Chef d’établissement,</a:t>
                      </a:r>
                    </a:p>
                    <a:p>
                      <a:r>
                        <a:rPr lang="fr-FR" sz="1200" dirty="0" smtClean="0"/>
                        <a:t> Directeur d’école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CPE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" panose="05000000000000000000" pitchFamily="2" charset="2"/>
                        </a:rPr>
                        <a:t>Médecin scolaire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" panose="05000000000000000000" pitchFamily="2" charset="2"/>
                        </a:rPr>
                        <a:t>Infirmière scolaire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" panose="05000000000000000000" pitchFamily="2" charset="2"/>
                        </a:rPr>
                        <a:t>Psy EN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90344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ym typeface="Wingdings" panose="05000000000000000000" pitchFamily="2" charset="2"/>
                        </a:rPr>
                        <a:t>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ym typeface="Wingdings" panose="05000000000000000000" pitchFamily="2" charset="2"/>
                        </a:rPr>
                        <a:t> Autres 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186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060670"/>
              </p:ext>
            </p:extLst>
          </p:nvPr>
        </p:nvGraphicFramePr>
        <p:xfrm>
          <a:off x="479376" y="404664"/>
          <a:ext cx="11161239" cy="58034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94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47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723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0844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20000">
                <a:tc gridSpan="5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800" dirty="0" smtClean="0">
                        <a:effectLst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AUTRES</a:t>
                      </a:r>
                      <a:r>
                        <a:rPr lang="fr-FR" sz="1600" baseline="0" dirty="0" smtClean="0">
                          <a:effectLst/>
                        </a:rPr>
                        <a:t> </a:t>
                      </a:r>
                      <a:r>
                        <a:rPr lang="fr-FR" sz="1600" dirty="0" smtClean="0">
                          <a:effectLst/>
                        </a:rPr>
                        <a:t>DISPOSITIFS MIS EN PLACE</a:t>
                      </a:r>
                      <a:endParaRPr lang="fr-FR" sz="16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</a:endParaRPr>
                    </a:p>
                  </a:txBody>
                  <a:tcPr marL="44032" marR="44032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</a:rPr>
                        <a:t>Année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</a:rPr>
                        <a:t>scolaire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Classe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Etablissement 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Dispositifs mis en œuvre ( AP, PAI, PAP,  PPRE ,  RASED…)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</a:txBody>
                  <a:tcPr marL="44032" marR="4403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Autres éléments de prise en charge de l’élève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apportés par la famille</a:t>
                      </a:r>
                    </a:p>
                  </a:txBody>
                  <a:tcPr marL="44032" marR="4403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32" marR="44032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89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/>
          </p:nvPr>
        </p:nvSpPr>
        <p:spPr>
          <a:ln w="254000">
            <a:solidFill>
              <a:srgbClr val="C00000"/>
            </a:solidFill>
          </a:ln>
        </p:spPr>
        <p:txBody>
          <a:bodyPr/>
          <a:lstStyle/>
          <a:p>
            <a:pPr algn="ctr"/>
            <a:r>
              <a:rPr lang="fr-FR" sz="4000" dirty="0" smtClean="0"/>
              <a:t>LES CARACTÉRISTIQUES CONSTATÉES CHEZ L’ÉLÈVE</a:t>
            </a:r>
          </a:p>
          <a:p>
            <a:pPr algn="ctr"/>
            <a:endParaRPr lang="fr-FR" sz="2000" dirty="0"/>
          </a:p>
          <a:p>
            <a:pPr algn="ctr"/>
            <a:endParaRPr lang="fr-FR" sz="2000" dirty="0"/>
          </a:p>
          <a:p>
            <a:pPr algn="ctr"/>
            <a:r>
              <a:rPr lang="fr-FR" sz="2000" dirty="0" smtClean="0"/>
              <a:t>Ces caractéristiques ne sont pas toutes forcément présentes chez un </a:t>
            </a:r>
            <a:r>
              <a:rPr lang="fr-FR" sz="2000" dirty="0" err="1" smtClean="0"/>
              <a:t>EHP</a:t>
            </a:r>
            <a:r>
              <a:rPr lang="fr-FR" sz="2000" dirty="0" smtClean="0"/>
              <a:t>. Cochez uniquement les caractéristiques observées.</a:t>
            </a:r>
          </a:p>
          <a:p>
            <a:pPr algn="ctr"/>
            <a:endParaRPr lang="fr-FR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692086"/>
              </p:ext>
            </p:extLst>
          </p:nvPr>
        </p:nvGraphicFramePr>
        <p:xfrm>
          <a:off x="551384" y="1196752"/>
          <a:ext cx="10369154" cy="5112570"/>
        </p:xfrm>
        <a:graphic>
          <a:graphicData uri="http://schemas.openxmlformats.org/drawingml/2006/table">
            <a:tbl>
              <a:tblPr firstRow="1" bandRow="1"/>
              <a:tblGrid>
                <a:gridCol w="53532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73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573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73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573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5732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5732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5732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5732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57324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8768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PARTICULARITES COGNITIVES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 pitchFamily="34" charset="0"/>
                          <a:cs typeface="DejaVu Sans" panose="020B0603030804020204" pitchFamily="34" charset="0"/>
                        </a:rPr>
                        <a:t>Années scolaires /cycle 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75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9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Accès rapide au langage oral, vocabulaire riche et varié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9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Acquisition rapide et parfois spontanée de la lecture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4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Difficultés à entrer dans l’écrit (dyslexie, dysgraphie, dyspraxie ….)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4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Décalage entre la production écrite et les performances verbales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9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Grande facilité de mémorisation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9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Très bonnes capacités d’abstraction, recherche et complexité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9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Argumentation permanente, cohérente et pertinente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841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Pensée intuitive : l’élève donne un résultat sans pouvoir l’expliquer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9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Irrégularité inexpliquée des résultats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19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Autres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1632" marR="71632" marT="35816" marB="3581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51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1062</Words>
  <Application>Microsoft Office PowerPoint</Application>
  <PresentationFormat>Personnalisé</PresentationFormat>
  <Paragraphs>365</Paragraphs>
  <Slides>19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19</vt:i4>
      </vt:variant>
    </vt:vector>
  </HeadingPairs>
  <TitlesOfParts>
    <vt:vector size="21" baseType="lpstr"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Gregory Wirth</dc:creator>
  <cp:lastModifiedBy>David Bethenod</cp:lastModifiedBy>
  <cp:revision>101</cp:revision>
  <cp:lastPrinted>2018-03-14T14:26:13Z</cp:lastPrinted>
  <dcterms:modified xsi:type="dcterms:W3CDTF">2019-05-14T12:23:08Z</dcterms:modified>
</cp:coreProperties>
</file>