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916D4-F3A9-46ED-9015-8EBA059FEA7D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48E6E-B8C8-4EC8-94D9-970D08415F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592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868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786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3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848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19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14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80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297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56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76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48E6E-B8C8-4EC8-94D9-970D08415F4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2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1200" strike="noStrike" smtClean="0">
                <a:solidFill>
                  <a:srgbClr val="D1EAED"/>
                </a:solidFill>
                <a:latin typeface="Constantia"/>
              </a:rPr>
              <a:t>20/04/15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5FD805E3-8FB0-449D-9DAA-A217C8A924B0}" type="slidenum">
              <a:rPr lang="en-GB" sz="1200" strike="noStrike" smtClean="0">
                <a:solidFill>
                  <a:srgbClr val="D1EAED"/>
                </a:solidFill>
                <a:latin typeface="Constantia"/>
              </a:rPr>
              <a:pPr algn="r">
                <a:lnSpc>
                  <a:spcPct val="100000"/>
                </a:lnSpc>
              </a:pPr>
              <a:t>‹nr.›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6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8.xml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467640" y="980640"/>
            <a:ext cx="7851240" cy="223200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/>
          <a:lstStyle/>
          <a:p>
            <a:pPr algn="ctr">
              <a:lnSpc>
                <a:spcPct val="100000"/>
              </a:lnSpc>
            </a:pPr>
            <a:r>
              <a:rPr lang="en-US" sz="5000" b="1" i="1" strike="noStrike">
                <a:solidFill>
                  <a:srgbClr val="FFFFFF"/>
                </a:solidFill>
                <a:latin typeface="Calibri"/>
              </a:rPr>
              <a:t>Prehistory
A CLIL Lesson</a:t>
            </a:r>
            <a:endParaRPr/>
          </a:p>
        </p:txBody>
      </p:sp>
      <p:pic>
        <p:nvPicPr>
          <p:cNvPr id="44" name="Picture 17"/>
          <p:cNvPicPr/>
          <p:nvPr/>
        </p:nvPicPr>
        <p:blipFill>
          <a:blip r:embed="rId3" cstate="print"/>
          <a:stretch/>
        </p:blipFill>
        <p:spPr>
          <a:xfrm>
            <a:off x="6588360" y="692640"/>
            <a:ext cx="2198520" cy="1748880"/>
          </a:xfrm>
          <a:prstGeom prst="rect">
            <a:avLst/>
          </a:prstGeom>
          <a:ln w="9360">
            <a:noFill/>
          </a:ln>
        </p:spPr>
      </p:pic>
      <p:sp>
        <p:nvSpPr>
          <p:cNvPr id="45" name="TextShape 2"/>
          <p:cNvSpPr txBox="1"/>
          <p:nvPr/>
        </p:nvSpPr>
        <p:spPr>
          <a:xfrm>
            <a:off x="3276000" y="3429000"/>
            <a:ext cx="2304000" cy="863640"/>
          </a:xfrm>
          <a:prstGeom prst="rect">
            <a:avLst/>
          </a:prstGeom>
          <a:solidFill>
            <a:srgbClr val="FF6600"/>
          </a:solidFill>
          <a:ln w="25560">
            <a:solidFill>
              <a:srgbClr val="0B5292"/>
            </a:solidFill>
            <a:round/>
          </a:ln>
        </p:spPr>
        <p:txBody>
          <a:bodyPr lIns="0" tIns="45000" rIns="18360" bIns="45000" anchor="ctr"/>
          <a:lstStyle/>
          <a:p>
            <a:pPr algn="ctr">
              <a:lnSpc>
                <a:spcPct val="100000"/>
              </a:lnSpc>
            </a:pPr>
            <a:r>
              <a:rPr lang="en-GB" sz="2600" b="1" strike="noStrike" dirty="0">
                <a:solidFill>
                  <a:srgbClr val="FFFFFF"/>
                </a:solidFill>
                <a:latin typeface="Calibri"/>
              </a:rPr>
              <a:t>ENTER</a:t>
            </a:r>
            <a:endParaRPr dirty="0"/>
          </a:p>
        </p:txBody>
      </p:sp>
      <p:pic>
        <p:nvPicPr>
          <p:cNvPr id="46" name="Picture 2"/>
          <p:cNvPicPr/>
          <p:nvPr/>
        </p:nvPicPr>
        <p:blipFill>
          <a:blip r:embed="rId4" cstate="print"/>
          <a:stretch/>
        </p:blipFill>
        <p:spPr>
          <a:xfrm>
            <a:off x="395640" y="5402160"/>
            <a:ext cx="8076960" cy="1426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0" y="332640"/>
            <a:ext cx="9143640" cy="76176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/>
          <a:lstStyle/>
          <a:p>
            <a:pPr algn="ctr">
              <a:lnSpc>
                <a:spcPct val="100000"/>
              </a:lnSpc>
            </a:pPr>
            <a:r>
              <a:rPr lang="en-GB" sz="4000" b="1" strike="noStrike">
                <a:solidFill>
                  <a:srgbClr val="FFFFFF"/>
                </a:solidFill>
                <a:latin typeface="Calibri"/>
              </a:rPr>
              <a:t>Learning Behaviours</a:t>
            </a:r>
            <a:endParaRPr/>
          </a:p>
        </p:txBody>
      </p:sp>
      <p:sp>
        <p:nvSpPr>
          <p:cNvPr id="97" name="CustomShape 2">
            <a:hlinkClick r:id="rId3" action="ppaction://hlinksldjump"/>
          </p:cNvPr>
          <p:cNvSpPr/>
          <p:nvPr/>
        </p:nvSpPr>
        <p:spPr>
          <a:xfrm>
            <a:off x="6372360" y="623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alibri"/>
              </a:rPr>
              <a:t>Back to Overview</a:t>
            </a:r>
            <a:endParaRPr/>
          </a:p>
        </p:txBody>
      </p:sp>
      <p:sp>
        <p:nvSpPr>
          <p:cNvPr id="98" name="CustomShape 3">
            <a:hlinkClick r:id="rId4" action="ppaction://hlinksldjump"/>
          </p:cNvPr>
          <p:cNvSpPr/>
          <p:nvPr/>
        </p:nvSpPr>
        <p:spPr>
          <a:xfrm>
            <a:off x="1187640" y="623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 dirty="0">
                <a:solidFill>
                  <a:srgbClr val="FFFFFF"/>
                </a:solidFill>
                <a:latin typeface="Calibri"/>
              </a:rPr>
              <a:t>Back to Cognition</a:t>
            </a:r>
            <a:endParaRPr dirty="0"/>
          </a:p>
        </p:txBody>
      </p:sp>
      <p:sp>
        <p:nvSpPr>
          <p:cNvPr id="99" name="CustomShape 4"/>
          <p:cNvSpPr/>
          <p:nvPr/>
        </p:nvSpPr>
        <p:spPr>
          <a:xfrm>
            <a:off x="395640" y="2188800"/>
            <a:ext cx="8748000" cy="2725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3480" rIns="33480" bIns="179280" anchor="ctr"/>
          <a:lstStyle/>
          <a:p>
            <a:pPr>
              <a:lnSpc>
                <a:spcPct val="100000"/>
              </a:lnSpc>
            </a:pPr>
            <a:r>
              <a:rPr lang="en-GB" sz="2400" strike="noStrike">
                <a:solidFill>
                  <a:srgbClr val="FFFFFF"/>
                </a:solidFill>
                <a:latin typeface="Arial"/>
              </a:rPr>
              <a:t>We have to </a:t>
            </a:r>
            <a:r>
              <a:rPr lang="en-GB" sz="2400" b="1" strike="noStrike">
                <a:solidFill>
                  <a:srgbClr val="002060"/>
                </a:solidFill>
                <a:latin typeface="Arial"/>
              </a:rPr>
              <a:t>remember</a:t>
            </a:r>
            <a:r>
              <a:rPr lang="en-GB" sz="2400" strike="noStrike">
                <a:solidFill>
                  <a:srgbClr val="FFFFFF"/>
                </a:solidFill>
                <a:latin typeface="Arial"/>
              </a:rPr>
              <a:t> a concept before we can </a:t>
            </a:r>
            <a:r>
              <a:rPr lang="en-GB" sz="2400" b="1" strike="noStrike">
                <a:solidFill>
                  <a:srgbClr val="FFFFFF"/>
                </a:solidFill>
                <a:latin typeface="Arial"/>
              </a:rPr>
              <a:t>understand </a:t>
            </a:r>
            <a:r>
              <a:rPr lang="en-GB" sz="2400" strike="noStrike">
                <a:solidFill>
                  <a:srgbClr val="FFFFFF"/>
                </a:solidFill>
                <a:latin typeface="Arial"/>
              </a:rPr>
              <a:t>it.
We have to </a:t>
            </a:r>
            <a:r>
              <a:rPr lang="en-GB" sz="2400" b="1" strike="noStrike">
                <a:solidFill>
                  <a:srgbClr val="002060"/>
                </a:solidFill>
                <a:latin typeface="Arial"/>
              </a:rPr>
              <a:t>understand</a:t>
            </a:r>
            <a:r>
              <a:rPr lang="en-GB" sz="2400" b="1" strike="noStrike">
                <a:solidFill>
                  <a:srgbClr val="FFFFFF"/>
                </a:solidFill>
                <a:latin typeface="Arial"/>
              </a:rPr>
              <a:t> </a:t>
            </a:r>
            <a:r>
              <a:rPr lang="en-GB" sz="2400" strike="noStrike">
                <a:solidFill>
                  <a:srgbClr val="FFFFFF"/>
                </a:solidFill>
                <a:latin typeface="Arial"/>
              </a:rPr>
              <a:t>a concept before we can </a:t>
            </a:r>
            <a:r>
              <a:rPr lang="en-GB" sz="2400" b="1" strike="noStrike">
                <a:solidFill>
                  <a:srgbClr val="FFFFFF"/>
                </a:solidFill>
                <a:latin typeface="Arial"/>
              </a:rPr>
              <a:t>apply</a:t>
            </a:r>
            <a:r>
              <a:rPr lang="en-GB" sz="2400" strike="noStrike">
                <a:solidFill>
                  <a:srgbClr val="FFFFFF"/>
                </a:solidFill>
                <a:latin typeface="Arial"/>
              </a:rPr>
              <a:t> it.
We have to be able to</a:t>
            </a:r>
            <a:r>
              <a:rPr lang="en-GB" sz="2400" strike="noStrike">
                <a:solidFill>
                  <a:srgbClr val="002060"/>
                </a:solidFill>
                <a:latin typeface="Arial"/>
              </a:rPr>
              <a:t> </a:t>
            </a:r>
            <a:r>
              <a:rPr lang="en-GB" sz="2400" b="1" strike="noStrike">
                <a:solidFill>
                  <a:srgbClr val="002060"/>
                </a:solidFill>
                <a:latin typeface="Arial"/>
              </a:rPr>
              <a:t>apply </a:t>
            </a:r>
            <a:r>
              <a:rPr lang="en-GB" sz="2400" strike="noStrike">
                <a:solidFill>
                  <a:srgbClr val="FFFFFF"/>
                </a:solidFill>
                <a:latin typeface="Arial"/>
              </a:rPr>
              <a:t>a concept before we </a:t>
            </a:r>
            <a:r>
              <a:rPr lang="en-GB" sz="2400" b="1" strike="noStrike">
                <a:solidFill>
                  <a:srgbClr val="FFFFFF"/>
                </a:solidFill>
                <a:latin typeface="Arial"/>
              </a:rPr>
              <a:t>analyze</a:t>
            </a:r>
            <a:r>
              <a:rPr lang="en-GB" sz="2400" strike="noStrike">
                <a:solidFill>
                  <a:srgbClr val="FFFFFF"/>
                </a:solidFill>
                <a:latin typeface="Arial"/>
              </a:rPr>
              <a:t> it.
We have to </a:t>
            </a:r>
            <a:r>
              <a:rPr lang="en-GB" sz="2400" b="1" strike="noStrike">
                <a:solidFill>
                  <a:srgbClr val="002060"/>
                </a:solidFill>
                <a:latin typeface="Arial"/>
              </a:rPr>
              <a:t>analyze</a:t>
            </a:r>
            <a:r>
              <a:rPr lang="en-GB" sz="2400" b="1" strike="noStrike">
                <a:solidFill>
                  <a:srgbClr val="FFFFFF"/>
                </a:solidFill>
                <a:latin typeface="Arial"/>
              </a:rPr>
              <a:t> </a:t>
            </a:r>
            <a:r>
              <a:rPr lang="en-GB" sz="2400" strike="noStrike">
                <a:solidFill>
                  <a:srgbClr val="FFFFFF"/>
                </a:solidFill>
                <a:latin typeface="Arial"/>
              </a:rPr>
              <a:t>a concept before we can </a:t>
            </a:r>
            <a:r>
              <a:rPr lang="en-GB" sz="2400" b="1" strike="noStrike">
                <a:solidFill>
                  <a:srgbClr val="FFFFFF"/>
                </a:solidFill>
                <a:latin typeface="Arial"/>
              </a:rPr>
              <a:t>evaluate</a:t>
            </a:r>
            <a:r>
              <a:rPr lang="en-GB" sz="2400" strike="noStrike">
                <a:solidFill>
                  <a:srgbClr val="FFFFFF"/>
                </a:solidFill>
                <a:latin typeface="Arial"/>
              </a:rPr>
              <a:t> it.
We have to </a:t>
            </a:r>
            <a:r>
              <a:rPr lang="en-GB" sz="2400" b="1" strike="noStrike">
                <a:solidFill>
                  <a:srgbClr val="FFFFFF"/>
                </a:solidFill>
                <a:latin typeface="Arial"/>
              </a:rPr>
              <a:t>remember, understand, apply, analyze,</a:t>
            </a:r>
            <a:endParaRPr/>
          </a:p>
          <a:p>
            <a:pPr>
              <a:lnSpc>
                <a:spcPct val="100000"/>
              </a:lnSpc>
            </a:pPr>
            <a:r>
              <a:rPr lang="en-GB" sz="2400" strike="noStrike">
                <a:solidFill>
                  <a:srgbClr val="FFFFFF"/>
                </a:solidFill>
                <a:latin typeface="Arial"/>
              </a:rPr>
              <a:t> and </a:t>
            </a:r>
            <a:r>
              <a:rPr lang="en-GB" sz="2400" b="1" strike="noStrike">
                <a:solidFill>
                  <a:srgbClr val="002060"/>
                </a:solidFill>
                <a:latin typeface="Arial"/>
              </a:rPr>
              <a:t>evaluate</a:t>
            </a:r>
            <a:r>
              <a:rPr lang="en-GB" sz="2400" b="1" strike="noStrike">
                <a:solidFill>
                  <a:srgbClr val="FFFFFF"/>
                </a:solidFill>
                <a:latin typeface="Arial"/>
              </a:rPr>
              <a:t> </a:t>
            </a:r>
            <a:r>
              <a:rPr lang="en-GB" sz="2400" strike="noStrike">
                <a:solidFill>
                  <a:srgbClr val="FFFFFF"/>
                </a:solidFill>
                <a:latin typeface="Arial"/>
              </a:rPr>
              <a:t>a concept before we can </a:t>
            </a:r>
            <a:r>
              <a:rPr lang="en-GB" sz="2400" b="1" strike="noStrike">
                <a:solidFill>
                  <a:srgbClr val="FFFFFF"/>
                </a:solidFill>
                <a:latin typeface="Arial"/>
              </a:rPr>
              <a:t>create.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33520" y="1371600"/>
            <a:ext cx="7851240" cy="18284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/>
          <a:lstStyle/>
          <a:p>
            <a:endParaRPr/>
          </a:p>
        </p:txBody>
      </p:sp>
      <p:sp>
        <p:nvSpPr>
          <p:cNvPr id="101" name="TextShape 2"/>
          <p:cNvSpPr txBox="1"/>
          <p:nvPr/>
        </p:nvSpPr>
        <p:spPr>
          <a:xfrm>
            <a:off x="210960" y="304920"/>
            <a:ext cx="3534120" cy="114264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/>
          <a:lstStyle/>
          <a:p>
            <a:pPr>
              <a:lnSpc>
                <a:spcPct val="100000"/>
              </a:lnSpc>
            </a:pPr>
            <a:r>
              <a:rPr lang="en-GB" sz="5400" b="1" strike="noStrike">
                <a:solidFill>
                  <a:srgbClr val="FFFFFF"/>
                </a:solidFill>
                <a:latin typeface="Calibri"/>
              </a:rPr>
              <a:t>Bloom’s Wheel</a:t>
            </a:r>
            <a:endParaRPr/>
          </a:p>
        </p:txBody>
      </p:sp>
      <p:pic>
        <p:nvPicPr>
          <p:cNvPr id="102" name="Picture 8"/>
          <p:cNvPicPr/>
          <p:nvPr/>
        </p:nvPicPr>
        <p:blipFill>
          <a:blip r:embed="rId3" cstate="print"/>
          <a:stretch/>
        </p:blipFill>
        <p:spPr>
          <a:xfrm>
            <a:off x="611640" y="2853000"/>
            <a:ext cx="1663200" cy="1599840"/>
          </a:xfrm>
          <a:prstGeom prst="rect">
            <a:avLst/>
          </a:prstGeom>
          <a:ln w="9360">
            <a:noFill/>
          </a:ln>
        </p:spPr>
      </p:pic>
      <p:pic>
        <p:nvPicPr>
          <p:cNvPr id="103" name="Picture 1"/>
          <p:cNvPicPr/>
          <p:nvPr/>
        </p:nvPicPr>
        <p:blipFill>
          <a:blip r:embed="rId4" cstate="print"/>
          <a:stretch/>
        </p:blipFill>
        <p:spPr>
          <a:xfrm>
            <a:off x="2586240" y="260640"/>
            <a:ext cx="6557400" cy="6192360"/>
          </a:xfrm>
          <a:prstGeom prst="rect">
            <a:avLst/>
          </a:prstGeom>
          <a:ln>
            <a:noFill/>
          </a:ln>
        </p:spPr>
      </p:pic>
      <p:sp>
        <p:nvSpPr>
          <p:cNvPr id="104" name="CustomShape 3">
            <a:hlinkClick r:id="rId5" action="ppaction://hlinksldjump"/>
          </p:cNvPr>
          <p:cNvSpPr/>
          <p:nvPr/>
        </p:nvSpPr>
        <p:spPr>
          <a:xfrm>
            <a:off x="467640" y="551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alibri"/>
              </a:rPr>
              <a:t>Back to Cognition</a:t>
            </a:r>
            <a:endParaRPr/>
          </a:p>
        </p:txBody>
      </p:sp>
      <p:sp>
        <p:nvSpPr>
          <p:cNvPr id="105" name="CustomShape 4">
            <a:hlinkClick r:id="rId6" action="ppaction://hlinksldjump"/>
          </p:cNvPr>
          <p:cNvSpPr/>
          <p:nvPr/>
        </p:nvSpPr>
        <p:spPr>
          <a:xfrm>
            <a:off x="467640" y="6165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alibri"/>
              </a:rPr>
              <a:t>Back to Overview</a:t>
            </a:r>
            <a:endParaRPr/>
          </a:p>
        </p:txBody>
      </p:sp>
      <p:sp>
        <p:nvSpPr>
          <p:cNvPr id="106" name="TextShape 5"/>
          <p:cNvSpPr txBox="1"/>
          <p:nvPr/>
        </p:nvSpPr>
        <p:spPr>
          <a:xfrm>
            <a:off x="4572000" y="6309360"/>
            <a:ext cx="3352320" cy="364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GB" sz="1200" strike="noStrike">
                <a:solidFill>
                  <a:srgbClr val="D1EAED"/>
                </a:solidFill>
                <a:latin typeface="Constantia"/>
              </a:rPr>
              <a:t>http://morethanenglish.edublogs.org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>
            <a:hlinkClick r:id="rId3" action="ppaction://hlinksldjump"/>
          </p:cNvPr>
          <p:cNvSpPr/>
          <p:nvPr/>
        </p:nvSpPr>
        <p:spPr>
          <a:xfrm>
            <a:off x="1476112" y="1443748"/>
            <a:ext cx="2880000" cy="1511640"/>
          </a:xfrm>
          <a:prstGeom prst="roundRect">
            <a:avLst>
              <a:gd name="adj" fmla="val 16667"/>
            </a:avLst>
          </a:prstGeom>
          <a:solidFill>
            <a:srgbClr val="FA86E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2800" b="1" strike="noStrike" dirty="0">
                <a:solidFill>
                  <a:srgbClr val="002060"/>
                </a:solidFill>
                <a:latin typeface="Calibri"/>
              </a:rPr>
              <a:t>Community</a:t>
            </a:r>
            <a:endParaRPr dirty="0"/>
          </a:p>
        </p:txBody>
      </p:sp>
      <p:sp>
        <p:nvSpPr>
          <p:cNvPr id="48" name="CustomShape 2">
            <a:hlinkClick r:id="rId4" action="ppaction://hlinksldjump"/>
          </p:cNvPr>
          <p:cNvSpPr/>
          <p:nvPr/>
        </p:nvSpPr>
        <p:spPr>
          <a:xfrm>
            <a:off x="4788472" y="1485312"/>
            <a:ext cx="2880000" cy="151164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2800" b="1" strike="noStrike">
                <a:solidFill>
                  <a:srgbClr val="002060"/>
                </a:solidFill>
                <a:latin typeface="Calibri"/>
              </a:rPr>
              <a:t>Content</a:t>
            </a:r>
            <a:endParaRPr/>
          </a:p>
        </p:txBody>
      </p:sp>
      <p:sp>
        <p:nvSpPr>
          <p:cNvPr id="49" name="CustomShape 3">
            <a:hlinkClick r:id="rId5" action="ppaction://hlinksldjump"/>
          </p:cNvPr>
          <p:cNvSpPr/>
          <p:nvPr/>
        </p:nvSpPr>
        <p:spPr>
          <a:xfrm>
            <a:off x="324112" y="3141672"/>
            <a:ext cx="2880000" cy="1511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2800" b="1" strike="noStrike" dirty="0">
                <a:solidFill>
                  <a:srgbClr val="002060"/>
                </a:solidFill>
                <a:latin typeface="Calibri"/>
              </a:rPr>
              <a:t>Competence</a:t>
            </a:r>
            <a:endParaRPr dirty="0"/>
          </a:p>
        </p:txBody>
      </p:sp>
      <p:sp>
        <p:nvSpPr>
          <p:cNvPr id="50" name="CustomShape 4">
            <a:hlinkClick r:id="rId6" action="ppaction://hlinksldjump"/>
          </p:cNvPr>
          <p:cNvSpPr/>
          <p:nvPr/>
        </p:nvSpPr>
        <p:spPr>
          <a:xfrm>
            <a:off x="3132472" y="4725672"/>
            <a:ext cx="2880000" cy="1511640"/>
          </a:xfrm>
          <a:prstGeom prst="roundRect">
            <a:avLst>
              <a:gd name="adj" fmla="val 16667"/>
            </a:avLst>
          </a:prstGeom>
          <a:solidFill>
            <a:schemeClr val="tx1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2800" b="1" strike="noStrike" dirty="0">
                <a:solidFill>
                  <a:srgbClr val="002060"/>
                </a:solidFill>
                <a:latin typeface="Calibri"/>
              </a:rPr>
              <a:t>Cognition</a:t>
            </a:r>
            <a:endParaRPr dirty="0"/>
          </a:p>
        </p:txBody>
      </p:sp>
      <p:sp>
        <p:nvSpPr>
          <p:cNvPr id="51" name="CustomShape 5">
            <a:hlinkClick r:id="rId7" action="ppaction://hlinksldjump"/>
          </p:cNvPr>
          <p:cNvSpPr/>
          <p:nvPr/>
        </p:nvSpPr>
        <p:spPr>
          <a:xfrm>
            <a:off x="5940472" y="3141672"/>
            <a:ext cx="2880000" cy="15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2800" b="1" strike="noStrike">
                <a:solidFill>
                  <a:srgbClr val="002060"/>
                </a:solidFill>
                <a:latin typeface="Calibri"/>
              </a:rPr>
              <a:t>Communication</a:t>
            </a:r>
            <a:endParaRPr/>
          </a:p>
        </p:txBody>
      </p:sp>
      <p:sp>
        <p:nvSpPr>
          <p:cNvPr id="52" name="CustomShape 6">
            <a:hlinkClick r:id="rId8" action="ppaction://hlinksldjump"/>
          </p:cNvPr>
          <p:cNvSpPr/>
          <p:nvPr/>
        </p:nvSpPr>
        <p:spPr>
          <a:xfrm>
            <a:off x="3636472" y="3357672"/>
            <a:ext cx="1944000" cy="1007640"/>
          </a:xfrm>
          <a:prstGeom prst="ellipse">
            <a:avLst/>
          </a:prstGeom>
          <a:solidFill>
            <a:srgbClr val="FFC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3600" b="1" strike="noStrike" dirty="0">
                <a:solidFill>
                  <a:srgbClr val="002060"/>
                </a:solidFill>
                <a:latin typeface="Calibri"/>
              </a:rPr>
              <a:t>TOPIC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1319760" y="404640"/>
            <a:ext cx="6912000" cy="96408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/>
          <a:lstStyle/>
          <a:p>
            <a:pPr>
              <a:lnSpc>
                <a:spcPct val="100000"/>
              </a:lnSpc>
            </a:pPr>
            <a:r>
              <a:rPr lang="en-GB" sz="4000" strike="noStrike">
                <a:solidFill>
                  <a:srgbClr val="FFFFFF"/>
                </a:solidFill>
                <a:latin typeface="Calibri"/>
              </a:rPr>
              <a:t>         </a:t>
            </a:r>
            <a:r>
              <a:rPr lang="en-GB" sz="5400" strike="noStrike">
                <a:solidFill>
                  <a:srgbClr val="FFFFFF"/>
                </a:solidFill>
                <a:latin typeface="Calibri"/>
              </a:rPr>
              <a:t>Prehistory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7" name="CustomShape 2">
            <a:hlinkClick r:id="rId3" action="ppaction://hlinksldjump"/>
          </p:cNvPr>
          <p:cNvSpPr/>
          <p:nvPr/>
        </p:nvSpPr>
        <p:spPr>
          <a:xfrm>
            <a:off x="6372360" y="623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002060"/>
                </a:solidFill>
                <a:latin typeface="Calibri"/>
              </a:rPr>
              <a:t>Back to Overview</a:t>
            </a:r>
            <a:endParaRPr/>
          </a:p>
        </p:txBody>
      </p:sp>
      <p:pic>
        <p:nvPicPr>
          <p:cNvPr id="58" name="Picture 1"/>
          <p:cNvPicPr/>
          <p:nvPr/>
        </p:nvPicPr>
        <p:blipFill>
          <a:blip r:embed="rId4" cstate="print"/>
          <a:stretch/>
        </p:blipFill>
        <p:spPr>
          <a:xfrm>
            <a:off x="323640" y="1556640"/>
            <a:ext cx="1114200" cy="676080"/>
          </a:xfrm>
          <a:prstGeom prst="rect">
            <a:avLst/>
          </a:prstGeom>
          <a:ln w="9360">
            <a:noFill/>
          </a:ln>
        </p:spPr>
      </p:pic>
      <p:sp>
        <p:nvSpPr>
          <p:cNvPr id="59" name="CustomShape 3"/>
          <p:cNvSpPr/>
          <p:nvPr/>
        </p:nvSpPr>
        <p:spPr>
          <a:xfrm>
            <a:off x="539640" y="4077000"/>
            <a:ext cx="8064360" cy="228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3600" strike="noStrike" dirty="0">
                <a:solidFill>
                  <a:srgbClr val="FFFFFF"/>
                </a:solidFill>
                <a:latin typeface="Calibri"/>
              </a:rPr>
              <a:t>This unit helps students to understand the concept of past present and </a:t>
            </a:r>
            <a:r>
              <a:rPr lang="en-GB" sz="3600" strike="noStrike" dirty="0" smtClean="0">
                <a:solidFill>
                  <a:srgbClr val="FFFFFF"/>
                </a:solidFill>
                <a:latin typeface="Calibri"/>
              </a:rPr>
              <a:t>future, the background of humans and </a:t>
            </a:r>
            <a:r>
              <a:rPr lang="en-GB" sz="3600" strike="noStrike" dirty="0">
                <a:solidFill>
                  <a:srgbClr val="FFFFFF"/>
                </a:solidFill>
                <a:latin typeface="Calibri"/>
              </a:rPr>
              <a:t>how things have changed and become easier for us. </a:t>
            </a:r>
            <a:endParaRPr dirty="0"/>
          </a:p>
        </p:txBody>
      </p:sp>
      <p:pic>
        <p:nvPicPr>
          <p:cNvPr id="60" name="Picture 2"/>
          <p:cNvPicPr/>
          <p:nvPr/>
        </p:nvPicPr>
        <p:blipFill>
          <a:blip r:embed="rId5" cstate="print"/>
          <a:stretch/>
        </p:blipFill>
        <p:spPr>
          <a:xfrm>
            <a:off x="2699640" y="1556640"/>
            <a:ext cx="3096000" cy="2361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467640" y="332640"/>
            <a:ext cx="7851240" cy="6890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/>
          <a:lstStyle/>
          <a:p>
            <a:pPr algn="ctr">
              <a:lnSpc>
                <a:spcPct val="100000"/>
              </a:lnSpc>
            </a:pPr>
            <a:r>
              <a:rPr lang="en-US" sz="5600" b="1" i="1" strike="noStrike">
                <a:solidFill>
                  <a:srgbClr val="FFFFFF"/>
                </a:solidFill>
                <a:latin typeface="Calibri"/>
              </a:rPr>
              <a:t>CONTENT</a:t>
            </a:r>
            <a:endParaRPr/>
          </a:p>
        </p:txBody>
      </p:sp>
      <p:sp>
        <p:nvSpPr>
          <p:cNvPr id="62" name="TextShape 2"/>
          <p:cNvSpPr txBox="1"/>
          <p:nvPr/>
        </p:nvSpPr>
        <p:spPr>
          <a:xfrm>
            <a:off x="1043640" y="1678320"/>
            <a:ext cx="7272000" cy="371196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/>
          <a:lstStyle/>
          <a:p>
            <a:pPr>
              <a:lnSpc>
                <a:spcPct val="100000"/>
              </a:lnSpc>
              <a:buSzPct val="95000"/>
              <a:buFont typeface="Arial" pitchFamily="34" charset="0"/>
              <a:buChar char="•"/>
            </a:pPr>
            <a:r>
              <a:rPr lang="en-GB" sz="4000" strike="noStrike" dirty="0">
                <a:solidFill>
                  <a:srgbClr val="FFFFFF"/>
                </a:solidFill>
                <a:latin typeface="Calibri"/>
              </a:rPr>
              <a:t>Understanding of prehistory as the beginning of </a:t>
            </a:r>
            <a:r>
              <a:rPr lang="en-GB" sz="4000" strike="noStrike" dirty="0" smtClean="0">
                <a:solidFill>
                  <a:srgbClr val="FFFFFF"/>
                </a:solidFill>
                <a:latin typeface="Calibri"/>
              </a:rPr>
              <a:t>human </a:t>
            </a:r>
            <a:r>
              <a:rPr lang="en-GB" sz="4000" strike="noStrike" dirty="0">
                <a:solidFill>
                  <a:srgbClr val="FFFFFF"/>
                </a:solidFill>
                <a:latin typeface="Calibri"/>
              </a:rPr>
              <a:t>beings</a:t>
            </a:r>
            <a:endParaRPr sz="4000" dirty="0"/>
          </a:p>
          <a:p>
            <a:pPr>
              <a:lnSpc>
                <a:spcPct val="100000"/>
              </a:lnSpc>
              <a:buSzPct val="95000"/>
              <a:buFont typeface="Arial" pitchFamily="34" charset="0"/>
              <a:buChar char="•"/>
            </a:pPr>
            <a:r>
              <a:rPr lang="en-GB" sz="4000" strike="noStrike" dirty="0">
                <a:solidFill>
                  <a:srgbClr val="FFFFFF"/>
                </a:solidFill>
                <a:latin typeface="Calibri"/>
              </a:rPr>
              <a:t>Introduction to concept of history and prehistory</a:t>
            </a:r>
            <a:endParaRPr sz="4000" dirty="0"/>
          </a:p>
          <a:p>
            <a:pPr>
              <a:lnSpc>
                <a:spcPct val="100000"/>
              </a:lnSpc>
              <a:buSzPct val="95000"/>
              <a:buFont typeface="Arial" pitchFamily="34" charset="0"/>
              <a:buChar char="•"/>
            </a:pPr>
            <a:r>
              <a:rPr lang="en-GB" sz="4000" strike="noStrike" dirty="0">
                <a:solidFill>
                  <a:srgbClr val="FFFFFF"/>
                </a:solidFill>
                <a:latin typeface="Calibri"/>
              </a:rPr>
              <a:t>Introduction to different ways of living</a:t>
            </a:r>
            <a:endParaRPr sz="4000" dirty="0"/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endParaRPr sz="4000" dirty="0"/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endParaRPr sz="4000" dirty="0"/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endParaRPr sz="4000" dirty="0"/>
          </a:p>
        </p:txBody>
      </p:sp>
      <p:sp>
        <p:nvSpPr>
          <p:cNvPr id="63" name="CustomShape 3">
            <a:hlinkClick r:id="rId3" action="ppaction://hlinksldjump"/>
          </p:cNvPr>
          <p:cNvSpPr/>
          <p:nvPr/>
        </p:nvSpPr>
        <p:spPr>
          <a:xfrm>
            <a:off x="6372360" y="623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alibri"/>
              </a:rPr>
              <a:t>Back to Overview</a:t>
            </a:r>
            <a:endParaRPr/>
          </a:p>
        </p:txBody>
      </p:sp>
      <p:pic>
        <p:nvPicPr>
          <p:cNvPr id="64" name="Picture 1"/>
          <p:cNvPicPr/>
          <p:nvPr/>
        </p:nvPicPr>
        <p:blipFill>
          <a:blip r:embed="rId4" cstate="print"/>
          <a:stretch/>
        </p:blipFill>
        <p:spPr>
          <a:xfrm>
            <a:off x="251640" y="1700640"/>
            <a:ext cx="1114200" cy="6760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467640" y="332640"/>
            <a:ext cx="7851240" cy="6890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/>
          <a:lstStyle/>
          <a:p>
            <a:pPr algn="ctr">
              <a:lnSpc>
                <a:spcPct val="100000"/>
              </a:lnSpc>
            </a:pPr>
            <a:r>
              <a:rPr lang="en-US" sz="5600" b="1" i="1" strike="noStrike">
                <a:solidFill>
                  <a:srgbClr val="FFFFFF"/>
                </a:solidFill>
                <a:latin typeface="Calibri"/>
              </a:rPr>
              <a:t>Communication</a:t>
            </a:r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683640" y="1556640"/>
            <a:ext cx="7272360" cy="410400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/>
          <a:lstStyle/>
          <a:p>
            <a:pPr>
              <a:lnSpc>
                <a:spcPct val="100000"/>
              </a:lnSpc>
            </a:pPr>
            <a:r>
              <a:rPr lang="en-GB" sz="3600" strike="noStrike" dirty="0">
                <a:solidFill>
                  <a:srgbClr val="FFFFFF"/>
                </a:solidFill>
                <a:latin typeface="Calibri"/>
              </a:rPr>
              <a:t>Students  will:</a:t>
            </a:r>
            <a:endParaRPr sz="3600" dirty="0"/>
          </a:p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3600" strike="noStrike" dirty="0">
                <a:solidFill>
                  <a:srgbClr val="FFFFFF"/>
                </a:solidFill>
                <a:latin typeface="Calibri"/>
              </a:rPr>
              <a:t>Understand simple structures in the past </a:t>
            </a:r>
            <a:endParaRPr sz="3600" dirty="0"/>
          </a:p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3600" strike="noStrike" dirty="0">
                <a:solidFill>
                  <a:srgbClr val="FFFFFF"/>
                </a:solidFill>
                <a:latin typeface="Calibri"/>
              </a:rPr>
              <a:t>Use simple present to communicate, emphasising the “s” in the third person </a:t>
            </a:r>
            <a:endParaRPr sz="3600" dirty="0"/>
          </a:p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3600" strike="noStrike" dirty="0">
                <a:solidFill>
                  <a:srgbClr val="FFFFFF"/>
                </a:solidFill>
                <a:latin typeface="Calibri"/>
              </a:rPr>
              <a:t>Learn some vocabulary related to prehistory ( dolmen, </a:t>
            </a:r>
            <a:r>
              <a:rPr lang="en-GB" sz="3600" strike="noStrike" dirty="0" err="1">
                <a:solidFill>
                  <a:srgbClr val="FFFFFF"/>
                </a:solidFill>
                <a:latin typeface="Calibri"/>
              </a:rPr>
              <a:t>menhir</a:t>
            </a:r>
            <a:r>
              <a:rPr lang="en-GB" sz="3600" strike="noStrike" dirty="0">
                <a:solidFill>
                  <a:srgbClr val="FFFFFF"/>
                </a:solidFill>
                <a:latin typeface="Calibri"/>
              </a:rPr>
              <a:t>, stone circle, cave, </a:t>
            </a:r>
            <a:r>
              <a:rPr lang="en-GB" sz="3600" strike="noStrike" dirty="0" err="1">
                <a:solidFill>
                  <a:srgbClr val="FFFFFF"/>
                </a:solidFill>
                <a:latin typeface="Calibri"/>
              </a:rPr>
              <a:t>paleolithic</a:t>
            </a:r>
            <a:r>
              <a:rPr lang="en-GB" sz="3600" strike="noStrike" dirty="0">
                <a:solidFill>
                  <a:srgbClr val="FFFFFF"/>
                </a:solidFill>
                <a:latin typeface="Calibri"/>
              </a:rPr>
              <a:t>, </a:t>
            </a:r>
            <a:r>
              <a:rPr lang="en-GB" sz="3600" strike="noStrike" dirty="0" err="1">
                <a:solidFill>
                  <a:srgbClr val="FFFFFF"/>
                </a:solidFill>
                <a:latin typeface="Calibri"/>
              </a:rPr>
              <a:t>neolithic</a:t>
            </a:r>
            <a:r>
              <a:rPr lang="en-GB" sz="3600" strike="noStrike" dirty="0">
                <a:solidFill>
                  <a:srgbClr val="FFFFFF"/>
                </a:solidFill>
                <a:latin typeface="Calibri"/>
              </a:rPr>
              <a:t>, metal age )</a:t>
            </a:r>
            <a:endParaRPr sz="3600" dirty="0"/>
          </a:p>
          <a:p>
            <a:pPr>
              <a:lnSpc>
                <a:spcPct val="100000"/>
              </a:lnSpc>
            </a:pPr>
            <a:endParaRPr sz="3600" dirty="0"/>
          </a:p>
          <a:p>
            <a:pPr>
              <a:lnSpc>
                <a:spcPct val="100000"/>
              </a:lnSpc>
            </a:pPr>
            <a:endParaRPr sz="36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67" name="CustomShape 3">
            <a:hlinkClick r:id="rId3" action="ppaction://hlinksldjump"/>
          </p:cNvPr>
          <p:cNvSpPr/>
          <p:nvPr/>
        </p:nvSpPr>
        <p:spPr>
          <a:xfrm>
            <a:off x="6372360" y="623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alibri"/>
              </a:rPr>
              <a:t>Back to Overview</a:t>
            </a:r>
            <a:endParaRPr/>
          </a:p>
        </p:txBody>
      </p:sp>
      <p:pic>
        <p:nvPicPr>
          <p:cNvPr id="68" name="Picture 3"/>
          <p:cNvPicPr/>
          <p:nvPr/>
        </p:nvPicPr>
        <p:blipFill>
          <a:blip r:embed="rId4" cstate="print"/>
          <a:stretch/>
        </p:blipFill>
        <p:spPr>
          <a:xfrm>
            <a:off x="539640" y="260640"/>
            <a:ext cx="1218960" cy="1138320"/>
          </a:xfrm>
          <a:prstGeom prst="rect">
            <a:avLst/>
          </a:prstGeom>
          <a:ln w="9360">
            <a:noFill/>
          </a:ln>
        </p:spPr>
      </p:pic>
      <p:pic>
        <p:nvPicPr>
          <p:cNvPr id="69" name="Picture 6"/>
          <p:cNvPicPr/>
          <p:nvPr/>
        </p:nvPicPr>
        <p:blipFill>
          <a:blip r:embed="rId5" cstate="print"/>
          <a:stretch/>
        </p:blipFill>
        <p:spPr>
          <a:xfrm>
            <a:off x="7164360" y="332640"/>
            <a:ext cx="1228320" cy="11426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467640" y="332640"/>
            <a:ext cx="7851240" cy="6890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/>
          <a:lstStyle/>
          <a:p>
            <a:pPr algn="ctr">
              <a:lnSpc>
                <a:spcPct val="100000"/>
              </a:lnSpc>
            </a:pPr>
            <a:r>
              <a:rPr lang="en-US" sz="5600" b="1" i="1" strike="noStrike">
                <a:solidFill>
                  <a:srgbClr val="FFFFFF"/>
                </a:solidFill>
                <a:latin typeface="Calibri"/>
              </a:rPr>
              <a:t>COGNITION</a:t>
            </a:r>
            <a:endParaRPr/>
          </a:p>
        </p:txBody>
      </p:sp>
      <p:sp>
        <p:nvSpPr>
          <p:cNvPr id="71" name="TextShape 2"/>
          <p:cNvSpPr txBox="1"/>
          <p:nvPr/>
        </p:nvSpPr>
        <p:spPr>
          <a:xfrm>
            <a:off x="683640" y="1124640"/>
            <a:ext cx="7704360" cy="547236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/>
          <a:lstStyle/>
          <a:p>
            <a:pPr>
              <a:lnSpc>
                <a:spcPct val="100000"/>
              </a:lnSpc>
            </a:pPr>
            <a:r>
              <a:rPr lang="en-GB" sz="2800" strike="noStrike" dirty="0">
                <a:solidFill>
                  <a:srgbClr val="FFFFFF"/>
                </a:solidFill>
                <a:latin typeface="Calibri"/>
              </a:rPr>
              <a:t>Learners will be using various </a:t>
            </a:r>
            <a:r>
              <a:rPr lang="en-GB" sz="2800" strike="noStrike" dirty="0">
                <a:solidFill>
                  <a:srgbClr val="FFFFFF"/>
                </a:solidFill>
                <a:latin typeface="Calibri"/>
                <a:hlinkClick r:id="rId3" action="ppaction://hlinksldjump"/>
              </a:rPr>
              <a:t>Cognitive Skills </a:t>
            </a:r>
            <a:endParaRPr sz="2800" dirty="0"/>
          </a:p>
          <a:p>
            <a:pPr>
              <a:lnSpc>
                <a:spcPct val="100000"/>
              </a:lnSpc>
            </a:pPr>
            <a:r>
              <a:rPr lang="en-GB" sz="2800" strike="noStrike" dirty="0">
                <a:solidFill>
                  <a:srgbClr val="FFFFFF"/>
                </a:solidFill>
                <a:latin typeface="Calibri"/>
              </a:rPr>
              <a:t>and will develop both </a:t>
            </a:r>
            <a:r>
              <a:rPr lang="en-GB" sz="2800" b="1" strike="noStrike" dirty="0">
                <a:solidFill>
                  <a:srgbClr val="FFFFFF"/>
                </a:solidFill>
                <a:latin typeface="Calibri"/>
                <a:hlinkClick r:id="rId4" action="ppaction://hlinksldjump"/>
              </a:rPr>
              <a:t>LOTS &amp; HOTS </a:t>
            </a:r>
            <a:r>
              <a:rPr lang="en-GB" sz="2800" strike="noStrike" dirty="0">
                <a:solidFill>
                  <a:srgbClr val="FFFFFF"/>
                </a:solidFill>
                <a:latin typeface="Calibri"/>
                <a:hlinkClick r:id="rId4" action="ppaction://hlinksldjump"/>
              </a:rPr>
              <a:t> </a:t>
            </a:r>
            <a:endParaRPr sz="2800" dirty="0"/>
          </a:p>
          <a:p>
            <a:pPr>
              <a:lnSpc>
                <a:spcPct val="100000"/>
              </a:lnSpc>
            </a:pPr>
            <a:endParaRPr sz="2800" dirty="0"/>
          </a:p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2800" strike="noStrike" dirty="0">
                <a:solidFill>
                  <a:srgbClr val="FFFFFF"/>
                </a:solidFill>
                <a:latin typeface="Calibri"/>
              </a:rPr>
              <a:t>Recognising and naming the periods of </a:t>
            </a:r>
            <a:r>
              <a:rPr lang="en-GB" sz="2800" strike="noStrike" dirty="0" smtClean="0">
                <a:solidFill>
                  <a:srgbClr val="FFFFFF"/>
                </a:solidFill>
                <a:latin typeface="Calibri"/>
              </a:rPr>
              <a:t>history </a:t>
            </a:r>
            <a:endParaRPr sz="2800" dirty="0"/>
          </a:p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2800" strike="noStrike" dirty="0">
                <a:solidFill>
                  <a:srgbClr val="FFFFFF"/>
                </a:solidFill>
                <a:latin typeface="Calibri"/>
              </a:rPr>
              <a:t>Making conclusions about the way the </a:t>
            </a:r>
            <a:r>
              <a:rPr lang="en-GB" sz="2800" strike="noStrike" dirty="0" smtClean="0">
                <a:solidFill>
                  <a:srgbClr val="FFFFFF"/>
                </a:solidFill>
                <a:latin typeface="Calibri"/>
              </a:rPr>
              <a:t>cave </a:t>
            </a:r>
            <a:r>
              <a:rPr lang="en-GB" sz="2800" strike="noStrike" dirty="0">
                <a:solidFill>
                  <a:srgbClr val="FFFFFF"/>
                </a:solidFill>
                <a:latin typeface="Calibri"/>
              </a:rPr>
              <a:t>man lived</a:t>
            </a:r>
            <a:endParaRPr sz="2800" dirty="0"/>
          </a:p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2800" strike="noStrike" dirty="0">
                <a:solidFill>
                  <a:srgbClr val="FFFFFF"/>
                </a:solidFill>
                <a:latin typeface="Calibri"/>
              </a:rPr>
              <a:t>Understanding the way humans developed their ways of living and the origin of some concepts like </a:t>
            </a:r>
            <a:r>
              <a:rPr lang="en-GB" sz="2800" strike="noStrike" dirty="0" smtClean="0">
                <a:solidFill>
                  <a:srgbClr val="FFFFFF"/>
                </a:solidFill>
                <a:latin typeface="Calibri"/>
              </a:rPr>
              <a:t>trading</a:t>
            </a:r>
            <a:r>
              <a:rPr lang="en-GB" sz="2800" strike="noStrike" dirty="0">
                <a:solidFill>
                  <a:srgbClr val="FFFFFF"/>
                </a:solidFill>
                <a:latin typeface="Calibri"/>
              </a:rPr>
              <a:t>.  </a:t>
            </a:r>
            <a:endParaRPr sz="2800" dirty="0"/>
          </a:p>
          <a:p>
            <a:pPr>
              <a:lnSpc>
                <a:spcPct val="100000"/>
              </a:lnSpc>
            </a:pPr>
            <a:endParaRPr sz="2800" dirty="0"/>
          </a:p>
          <a:p>
            <a:pPr>
              <a:lnSpc>
                <a:spcPct val="100000"/>
              </a:lnSpc>
            </a:pPr>
            <a:r>
              <a:rPr lang="en-GB" sz="2800" strike="noStrike" dirty="0">
                <a:solidFill>
                  <a:srgbClr val="FFFFFF"/>
                </a:solidFill>
                <a:latin typeface="Calibri"/>
              </a:rPr>
              <a:t>See </a:t>
            </a:r>
            <a:r>
              <a:rPr lang="en-GB" sz="2800" b="1" strike="noStrike" dirty="0">
                <a:solidFill>
                  <a:srgbClr val="FFFFFF"/>
                </a:solidFill>
                <a:latin typeface="Calibri"/>
                <a:hlinkClick r:id="rId5" action="ppaction://hlinksldjump"/>
              </a:rPr>
              <a:t>Bloom’s</a:t>
            </a:r>
            <a:r>
              <a:rPr lang="en-GB" sz="2800" b="1" strike="noStrike" dirty="0">
                <a:solidFill>
                  <a:srgbClr val="FFFFFF"/>
                </a:solidFill>
                <a:latin typeface="Calibri"/>
              </a:rPr>
              <a:t> Wheel </a:t>
            </a:r>
            <a:r>
              <a:rPr lang="en-GB" sz="2800" strike="noStrike" dirty="0">
                <a:solidFill>
                  <a:srgbClr val="FFFFFF"/>
                </a:solidFill>
                <a:latin typeface="Calibri"/>
              </a:rPr>
              <a:t>for cognitive learning tasks</a:t>
            </a:r>
            <a:endParaRPr sz="2800" dirty="0"/>
          </a:p>
          <a:p>
            <a:pPr>
              <a:lnSpc>
                <a:spcPct val="100000"/>
              </a:lnSpc>
            </a:pPr>
            <a:endParaRPr sz="2800" dirty="0"/>
          </a:p>
          <a:p>
            <a:pPr>
              <a:lnSpc>
                <a:spcPct val="100000"/>
              </a:lnSpc>
            </a:pPr>
            <a:endParaRPr sz="2800" dirty="0"/>
          </a:p>
        </p:txBody>
      </p:sp>
      <p:sp>
        <p:nvSpPr>
          <p:cNvPr id="72" name="CustomShape 3">
            <a:hlinkClick r:id="rId6" action="ppaction://hlinksldjump"/>
          </p:cNvPr>
          <p:cNvSpPr/>
          <p:nvPr/>
        </p:nvSpPr>
        <p:spPr>
          <a:xfrm>
            <a:off x="6372360" y="623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alibri"/>
              </a:rPr>
              <a:t>Back to Overview</a:t>
            </a:r>
            <a:endParaRPr/>
          </a:p>
        </p:txBody>
      </p:sp>
      <p:pic>
        <p:nvPicPr>
          <p:cNvPr id="73" name="Picture 23"/>
          <p:cNvPicPr/>
          <p:nvPr/>
        </p:nvPicPr>
        <p:blipFill>
          <a:blip r:embed="rId7" cstate="print"/>
          <a:stretch/>
        </p:blipFill>
        <p:spPr>
          <a:xfrm>
            <a:off x="7164360" y="-6120"/>
            <a:ext cx="1979280" cy="19792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467640" y="332640"/>
            <a:ext cx="7851240" cy="6890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/>
          <a:lstStyle/>
          <a:p>
            <a:pPr algn="ctr">
              <a:lnSpc>
                <a:spcPct val="100000"/>
              </a:lnSpc>
            </a:pPr>
            <a:r>
              <a:rPr lang="en-US" sz="5600" b="1" i="1" strike="noStrike">
                <a:solidFill>
                  <a:srgbClr val="FFFFFF"/>
                </a:solidFill>
                <a:latin typeface="Calibri"/>
              </a:rPr>
              <a:t>COMPETENCE</a:t>
            </a:r>
            <a:endParaRPr/>
          </a:p>
        </p:txBody>
      </p:sp>
      <p:sp>
        <p:nvSpPr>
          <p:cNvPr id="75" name="TextShape 2"/>
          <p:cNvSpPr txBox="1"/>
          <p:nvPr/>
        </p:nvSpPr>
        <p:spPr>
          <a:xfrm>
            <a:off x="1187640" y="1484640"/>
            <a:ext cx="7200000" cy="446400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/>
          <a:lstStyle/>
          <a:p>
            <a:pPr algn="just">
              <a:lnSpc>
                <a:spcPct val="100000"/>
              </a:lnSpc>
            </a:pPr>
            <a:r>
              <a:rPr lang="en-GB" sz="3200" strike="noStrike" dirty="0">
                <a:solidFill>
                  <a:srgbClr val="FFFFFF"/>
                </a:solidFill>
                <a:latin typeface="Calibri"/>
              </a:rPr>
              <a:t>CAN </a:t>
            </a:r>
            <a:r>
              <a:rPr lang="en-GB" sz="3200" strike="noStrike" dirty="0" smtClean="0">
                <a:solidFill>
                  <a:srgbClr val="FFFFFF"/>
                </a:solidFill>
                <a:latin typeface="Calibri"/>
              </a:rPr>
              <a:t>Dos</a:t>
            </a:r>
            <a:endParaRPr dirty="0"/>
          </a:p>
          <a:p>
            <a:pPr algn="just">
              <a:lnSpc>
                <a:spcPct val="100000"/>
              </a:lnSpc>
            </a:pPr>
            <a:r>
              <a:rPr lang="en-GB" sz="3200" strike="noStrike" dirty="0">
                <a:solidFill>
                  <a:srgbClr val="FFFFFF"/>
                </a:solidFill>
                <a:latin typeface="Calibri"/>
              </a:rPr>
              <a:t>Learners will:</a:t>
            </a:r>
            <a:endParaRPr dirty="0"/>
          </a:p>
          <a:p>
            <a:pPr algn="just"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3200" strike="noStrike" dirty="0">
                <a:solidFill>
                  <a:srgbClr val="FFFFFF"/>
                </a:solidFill>
                <a:latin typeface="Calibri"/>
              </a:rPr>
              <a:t>Develop listening, </a:t>
            </a:r>
            <a:r>
              <a:rPr lang="en-GB" sz="3200" strike="noStrike" dirty="0" smtClean="0">
                <a:solidFill>
                  <a:srgbClr val="FFFFFF"/>
                </a:solidFill>
                <a:latin typeface="Calibri"/>
              </a:rPr>
              <a:t>writing, </a:t>
            </a:r>
            <a:r>
              <a:rPr lang="en-GB" sz="3200" strike="noStrike" dirty="0">
                <a:solidFill>
                  <a:srgbClr val="FFFFFF"/>
                </a:solidFill>
                <a:latin typeface="Calibri"/>
              </a:rPr>
              <a:t>memorising and artistic skills</a:t>
            </a:r>
            <a:endParaRPr dirty="0"/>
          </a:p>
          <a:p>
            <a:pPr algn="just"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3200" strike="noStrike" dirty="0">
                <a:solidFill>
                  <a:srgbClr val="FFFFFF"/>
                </a:solidFill>
                <a:latin typeface="Calibri"/>
              </a:rPr>
              <a:t>Make </a:t>
            </a:r>
            <a:r>
              <a:rPr lang="en-GB" sz="3200" strike="noStrike" dirty="0" smtClean="0">
                <a:solidFill>
                  <a:srgbClr val="FFFFFF"/>
                </a:solidFill>
                <a:latin typeface="Calibri"/>
              </a:rPr>
              <a:t>hypotheses </a:t>
            </a:r>
            <a:r>
              <a:rPr lang="en-GB" sz="3200" strike="noStrike" dirty="0">
                <a:solidFill>
                  <a:srgbClr val="FFFFFF"/>
                </a:solidFill>
                <a:latin typeface="Calibri"/>
              </a:rPr>
              <a:t>about the way of life humans had along the different periods </a:t>
            </a:r>
            <a:r>
              <a:rPr lang="en-GB" sz="3200" strike="noStrike" dirty="0" smtClean="0">
                <a:solidFill>
                  <a:srgbClr val="FFFFFF"/>
                </a:solidFill>
                <a:latin typeface="Calibri"/>
              </a:rPr>
              <a:t>of the prehistory</a:t>
            </a:r>
            <a:r>
              <a:rPr lang="en-GB" sz="3200" strike="noStrike" dirty="0">
                <a:solidFill>
                  <a:srgbClr val="FFFFFF"/>
                </a:solidFill>
                <a:latin typeface="Calibri"/>
              </a:rPr>
              <a:t>.</a:t>
            </a:r>
            <a:endParaRPr dirty="0"/>
          </a:p>
          <a:p>
            <a:pPr algn="just"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3200" strike="noStrike" dirty="0">
                <a:solidFill>
                  <a:srgbClr val="FFFFFF"/>
                </a:solidFill>
                <a:latin typeface="Calibri"/>
              </a:rPr>
              <a:t>Work  cooperatively in group work </a:t>
            </a:r>
            <a:endParaRPr dirty="0"/>
          </a:p>
          <a:p>
            <a:pPr algn="just"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3200" strike="noStrike" dirty="0">
                <a:solidFill>
                  <a:srgbClr val="FFFFFF"/>
                </a:solidFill>
                <a:latin typeface="Calibri"/>
              </a:rPr>
              <a:t>Place some happenings in the correct period of prehistory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76" name="CustomShape 3">
            <a:hlinkClick r:id="rId3" action="ppaction://hlinksldjump"/>
          </p:cNvPr>
          <p:cNvSpPr/>
          <p:nvPr/>
        </p:nvSpPr>
        <p:spPr>
          <a:xfrm>
            <a:off x="6372360" y="623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alibri"/>
              </a:rPr>
              <a:t>Back to Overview</a:t>
            </a:r>
            <a:endParaRPr/>
          </a:p>
        </p:txBody>
      </p:sp>
      <p:pic>
        <p:nvPicPr>
          <p:cNvPr id="77" name="Picture 1"/>
          <p:cNvPicPr/>
          <p:nvPr/>
        </p:nvPicPr>
        <p:blipFill>
          <a:blip r:embed="rId4" cstate="print"/>
          <a:stretch/>
        </p:blipFill>
        <p:spPr>
          <a:xfrm>
            <a:off x="467640" y="1700640"/>
            <a:ext cx="1114200" cy="6760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67640" y="332640"/>
            <a:ext cx="7851240" cy="6890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/>
          <a:lstStyle/>
          <a:p>
            <a:pPr algn="ctr">
              <a:lnSpc>
                <a:spcPct val="100000"/>
              </a:lnSpc>
            </a:pPr>
            <a:r>
              <a:rPr lang="en-US" sz="5600" b="1" i="1" strike="noStrike">
                <a:solidFill>
                  <a:srgbClr val="FFFFFF"/>
                </a:solidFill>
                <a:latin typeface="Calibri"/>
              </a:rPr>
              <a:t>COMMUNITY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187640" y="2039040"/>
            <a:ext cx="7344360" cy="354996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/>
          <a:lstStyle/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3200" strike="noStrike">
                <a:solidFill>
                  <a:srgbClr val="FFFFFF"/>
                </a:solidFill>
                <a:latin typeface="Calibri"/>
              </a:rPr>
              <a:t>Understanding human’s ancestors</a:t>
            </a:r>
            <a:endParaRPr/>
          </a:p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en-GB" sz="3200" strike="noStrike">
                <a:solidFill>
                  <a:srgbClr val="FFFFFF"/>
                </a:solidFill>
                <a:latin typeface="Calibri"/>
              </a:rPr>
              <a:t>Understanding  other ways of living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0" name="CustomShape 3">
            <a:hlinkClick r:id="rId3" action="ppaction://hlinksldjump"/>
          </p:cNvPr>
          <p:cNvSpPr/>
          <p:nvPr/>
        </p:nvSpPr>
        <p:spPr>
          <a:xfrm>
            <a:off x="6372360" y="623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 dirty="0">
                <a:solidFill>
                  <a:srgbClr val="FFFFFF"/>
                </a:solidFill>
                <a:latin typeface="Calibri"/>
              </a:rPr>
              <a:t>Back to Overview</a:t>
            </a:r>
            <a:endParaRPr dirty="0"/>
          </a:p>
        </p:txBody>
      </p:sp>
      <p:pic>
        <p:nvPicPr>
          <p:cNvPr id="81" name="Picture 1"/>
          <p:cNvPicPr/>
          <p:nvPr/>
        </p:nvPicPr>
        <p:blipFill>
          <a:blip r:embed="rId4" cstate="print"/>
          <a:stretch/>
        </p:blipFill>
        <p:spPr>
          <a:xfrm>
            <a:off x="395640" y="1700640"/>
            <a:ext cx="1114200" cy="6760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39640" y="908640"/>
            <a:ext cx="7851240" cy="689040"/>
          </a:xfrm>
          <a:prstGeom prst="rect">
            <a:avLst/>
          </a:prstGeom>
          <a:noFill/>
          <a:ln>
            <a:noFill/>
          </a:ln>
        </p:spPr>
        <p:txBody>
          <a:bodyPr lIns="0" tIns="0" rIns="18360" bIns="0" anchor="b"/>
          <a:lstStyle/>
          <a:p>
            <a:pPr algn="ctr">
              <a:lnSpc>
                <a:spcPct val="100000"/>
              </a:lnSpc>
            </a:pPr>
            <a:r>
              <a:rPr lang="en-US" sz="5600" b="1" strike="noStrike" dirty="0">
                <a:solidFill>
                  <a:srgbClr val="FFFFFF"/>
                </a:solidFill>
                <a:latin typeface="Calibri"/>
              </a:rPr>
              <a:t>Bloom’s Revised Taxonomy of Learning </a:t>
            </a:r>
            <a:r>
              <a:rPr lang="en-US" sz="5600" b="1" strike="noStrike" dirty="0" err="1">
                <a:solidFill>
                  <a:srgbClr val="FFFFFF"/>
                </a:solidFill>
                <a:latin typeface="Calibri"/>
              </a:rPr>
              <a:t>Behaviours</a:t>
            </a:r>
            <a:r>
              <a:rPr lang="en-US" sz="5600" b="1" strike="noStrike" dirty="0">
                <a:solidFill>
                  <a:srgbClr val="FFFFFF"/>
                </a:solidFill>
                <a:latin typeface="Calibri"/>
              </a:rPr>
              <a:t> </a:t>
            </a:r>
            <a:endParaRPr dirty="0"/>
          </a:p>
        </p:txBody>
      </p:sp>
      <p:sp>
        <p:nvSpPr>
          <p:cNvPr id="83" name="TextShape 2"/>
          <p:cNvSpPr txBox="1"/>
          <p:nvPr/>
        </p:nvSpPr>
        <p:spPr>
          <a:xfrm>
            <a:off x="533520" y="1268640"/>
            <a:ext cx="7854480" cy="5040360"/>
          </a:xfrm>
          <a:prstGeom prst="rect">
            <a:avLst/>
          </a:prstGeom>
          <a:noFill/>
          <a:ln>
            <a:noFill/>
          </a:ln>
        </p:spPr>
        <p:txBody>
          <a:bodyPr lIns="0" tIns="45000" rIns="1836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4" name="CustomShape 3">
            <a:hlinkClick r:id="rId3" action="ppaction://hlinksldjump"/>
          </p:cNvPr>
          <p:cNvSpPr/>
          <p:nvPr/>
        </p:nvSpPr>
        <p:spPr>
          <a:xfrm>
            <a:off x="6372360" y="6237360"/>
            <a:ext cx="2448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alibri"/>
              </a:rPr>
              <a:t>Back to Overview</a:t>
            </a:r>
            <a:endParaRPr/>
          </a:p>
        </p:txBody>
      </p:sp>
      <p:sp>
        <p:nvSpPr>
          <p:cNvPr id="85" name="CustomShape 4"/>
          <p:cNvSpPr/>
          <p:nvPr/>
        </p:nvSpPr>
        <p:spPr>
          <a:xfrm>
            <a:off x="824760" y="1556640"/>
            <a:ext cx="7314120" cy="331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>
              <a:tint val="40000"/>
              <a:hueOff val="0"/>
              <a:satOff val="0"/>
              <a:lumOff val="0"/>
              <a:alphaOff val="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5"/>
          <p:cNvSpPr/>
          <p:nvPr/>
        </p:nvSpPr>
        <p:spPr>
          <a:xfrm>
            <a:off x="181440" y="2550600"/>
            <a:ext cx="1337760" cy="13244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7240" tIns="122040" rIns="57240" bIns="121680" anchor="ctr"/>
          <a:lstStyle/>
          <a:p>
            <a:pPr algn="ctr">
              <a:lnSpc>
                <a:spcPct val="90000"/>
              </a:lnSpc>
            </a:pPr>
            <a:r>
              <a:rPr lang="en-GB" sz="1500" b="1" strike="noStrike">
                <a:solidFill>
                  <a:srgbClr val="FFFFFF"/>
                </a:solidFill>
                <a:latin typeface="Constantia"/>
              </a:rPr>
              <a:t>Remember</a:t>
            </a:r>
            <a:endParaRPr/>
          </a:p>
        </p:txBody>
      </p:sp>
      <p:sp>
        <p:nvSpPr>
          <p:cNvPr id="87" name="CustomShape 6"/>
          <p:cNvSpPr/>
          <p:nvPr/>
        </p:nvSpPr>
        <p:spPr>
          <a:xfrm>
            <a:off x="1634040" y="2550600"/>
            <a:ext cx="1337760" cy="132444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7240" tIns="122040" rIns="57240" bIns="121680" anchor="ctr"/>
          <a:lstStyle/>
          <a:p>
            <a:pPr algn="ctr">
              <a:lnSpc>
                <a:spcPct val="90000"/>
              </a:lnSpc>
            </a:pPr>
            <a:r>
              <a:rPr lang="en-GB" sz="1500" b="1" strike="noStrike">
                <a:solidFill>
                  <a:srgbClr val="FFFFFF"/>
                </a:solidFill>
                <a:latin typeface="Constantia"/>
              </a:rPr>
              <a:t>Understand</a:t>
            </a:r>
            <a:endParaRPr/>
          </a:p>
        </p:txBody>
      </p:sp>
      <p:sp>
        <p:nvSpPr>
          <p:cNvPr id="88" name="CustomShape 7"/>
          <p:cNvSpPr/>
          <p:nvPr/>
        </p:nvSpPr>
        <p:spPr>
          <a:xfrm>
            <a:off x="3139920" y="2508840"/>
            <a:ext cx="1337760" cy="132444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7240" tIns="122040" rIns="57240" bIns="121680" anchor="ctr"/>
          <a:lstStyle/>
          <a:p>
            <a:pPr algn="ctr">
              <a:lnSpc>
                <a:spcPct val="90000"/>
              </a:lnSpc>
            </a:pPr>
            <a:r>
              <a:rPr lang="en-GB" sz="1500" b="1" strike="noStrike">
                <a:solidFill>
                  <a:srgbClr val="FFFFFF"/>
                </a:solidFill>
                <a:latin typeface="Constantia"/>
              </a:rPr>
              <a:t>Apply</a:t>
            </a:r>
            <a:endParaRPr/>
          </a:p>
        </p:txBody>
      </p:sp>
      <p:sp>
        <p:nvSpPr>
          <p:cNvPr id="89" name="CustomShape 8"/>
          <p:cNvSpPr/>
          <p:nvPr/>
        </p:nvSpPr>
        <p:spPr>
          <a:xfrm>
            <a:off x="4539600" y="2550600"/>
            <a:ext cx="1337760" cy="1324440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7240" tIns="122040" rIns="57240" bIns="121680" anchor="ctr"/>
          <a:lstStyle/>
          <a:p>
            <a:pPr algn="ctr">
              <a:lnSpc>
                <a:spcPct val="90000"/>
              </a:lnSpc>
            </a:pPr>
            <a:r>
              <a:rPr lang="en-GB" sz="1500" b="1" strike="noStrike">
                <a:solidFill>
                  <a:srgbClr val="FFFFFF"/>
                </a:solidFill>
                <a:latin typeface="Constantia"/>
              </a:rPr>
              <a:t>Analyze</a:t>
            </a:r>
            <a:endParaRPr/>
          </a:p>
        </p:txBody>
      </p:sp>
      <p:sp>
        <p:nvSpPr>
          <p:cNvPr id="90" name="CustomShape 9"/>
          <p:cNvSpPr/>
          <p:nvPr/>
        </p:nvSpPr>
        <p:spPr>
          <a:xfrm>
            <a:off x="5992200" y="2550600"/>
            <a:ext cx="1337760" cy="1324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7240" tIns="122040" rIns="57240" bIns="121680" anchor="ctr"/>
          <a:lstStyle/>
          <a:p>
            <a:pPr algn="ctr">
              <a:lnSpc>
                <a:spcPct val="90000"/>
              </a:lnSpc>
            </a:pPr>
            <a:r>
              <a:rPr lang="en-GB" sz="1500" b="1" strike="noStrike">
                <a:solidFill>
                  <a:srgbClr val="FFFFFF"/>
                </a:solidFill>
                <a:latin typeface="Constantia"/>
              </a:rPr>
              <a:t>Evaluate</a:t>
            </a:r>
            <a:endParaRPr/>
          </a:p>
        </p:txBody>
      </p:sp>
      <p:sp>
        <p:nvSpPr>
          <p:cNvPr id="91" name="CustomShape 10"/>
          <p:cNvSpPr/>
          <p:nvPr/>
        </p:nvSpPr>
        <p:spPr>
          <a:xfrm>
            <a:off x="7444800" y="2550600"/>
            <a:ext cx="1337760" cy="132444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7240" tIns="122040" rIns="57240" bIns="121680" anchor="ctr"/>
          <a:lstStyle/>
          <a:p>
            <a:pPr algn="ctr">
              <a:lnSpc>
                <a:spcPct val="90000"/>
              </a:lnSpc>
            </a:pPr>
            <a:r>
              <a:rPr lang="en-GB" sz="1500" b="1" strike="noStrike">
                <a:solidFill>
                  <a:srgbClr val="FFFFFF"/>
                </a:solidFill>
                <a:latin typeface="Constantia"/>
              </a:rPr>
              <a:t>Create</a:t>
            </a:r>
            <a:endParaRPr/>
          </a:p>
        </p:txBody>
      </p:sp>
      <p:sp>
        <p:nvSpPr>
          <p:cNvPr id="92" name="CustomShape 11"/>
          <p:cNvSpPr/>
          <p:nvPr/>
        </p:nvSpPr>
        <p:spPr>
          <a:xfrm>
            <a:off x="7164360" y="4725000"/>
            <a:ext cx="1728000" cy="136764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onstantia"/>
              </a:rPr>
              <a:t>Higher Order Thinking Skills - HOTS</a:t>
            </a:r>
            <a:endParaRPr/>
          </a:p>
        </p:txBody>
      </p:sp>
      <p:sp>
        <p:nvSpPr>
          <p:cNvPr id="93" name="CustomShape 12"/>
          <p:cNvSpPr/>
          <p:nvPr/>
        </p:nvSpPr>
        <p:spPr>
          <a:xfrm>
            <a:off x="467640" y="4653000"/>
            <a:ext cx="1728000" cy="136764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onstantia"/>
              </a:rPr>
              <a:t>Lower Order Thinking Skills - LOTS</a:t>
            </a:r>
            <a:endParaRPr/>
          </a:p>
        </p:txBody>
      </p:sp>
      <p:sp>
        <p:nvSpPr>
          <p:cNvPr id="94" name="CustomShape 13"/>
          <p:cNvSpPr/>
          <p:nvPr/>
        </p:nvSpPr>
        <p:spPr>
          <a:xfrm>
            <a:off x="2699640" y="5229360"/>
            <a:ext cx="4104000" cy="43164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14">
            <a:hlinkClick r:id="rId4" action="ppaction://hlinksldjump"/>
          </p:cNvPr>
          <p:cNvSpPr/>
          <p:nvPr/>
        </p:nvSpPr>
        <p:spPr>
          <a:xfrm>
            <a:off x="467640" y="6237360"/>
            <a:ext cx="2520000" cy="35964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rou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b="1" strike="noStrike">
                <a:solidFill>
                  <a:srgbClr val="FFFFFF"/>
                </a:solidFill>
                <a:latin typeface="Calibri"/>
              </a:rPr>
              <a:t>Back to Cognition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303</Words>
  <Application>Microsoft Office PowerPoint</Application>
  <PresentationFormat>Skærmshow (4:3)</PresentationFormat>
  <Paragraphs>84</Paragraphs>
  <Slides>11</Slides>
  <Notes>11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Constantia</vt:lpstr>
      <vt:lpstr>Wingdings 2</vt:lpstr>
      <vt:lpstr>Flow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Lise Kjems Knattrup</cp:lastModifiedBy>
  <cp:revision>8</cp:revision>
  <dcterms:modified xsi:type="dcterms:W3CDTF">2016-06-02T07:46:19Z</dcterms:modified>
</cp:coreProperties>
</file>