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2" r:id="rId7"/>
    <p:sldId id="263" r:id="rId8"/>
    <p:sldId id="264" r:id="rId9"/>
    <p:sldId id="266" r:id="rId10"/>
    <p:sldId id="267" r:id="rId11"/>
    <p:sldId id="268" r:id="rId12"/>
    <p:sldId id="269" r:id="rId1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19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BEEC1A-9358-4067-B050-1B3B55530244}" type="datetimeFigureOut">
              <a:rPr lang="es-ES" smtClean="0"/>
              <a:t>01/10/2015</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5125A1-C080-4C21-9328-DD42BEA920FC}" type="slidenum">
              <a:rPr lang="es-ES" smtClean="0"/>
              <a:t>‹Nº›</a:t>
            </a:fld>
            <a:endParaRPr lang="es-ES"/>
          </a:p>
        </p:txBody>
      </p:sp>
    </p:spTree>
    <p:extLst>
      <p:ext uri="{BB962C8B-B14F-4D97-AF65-F5344CB8AC3E}">
        <p14:creationId xmlns:p14="http://schemas.microsoft.com/office/powerpoint/2010/main" val="1615578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CD5125A1-C080-4C21-9328-DD42BEA920FC}" type="slidenum">
              <a:rPr lang="es-ES" smtClean="0"/>
              <a:t>1</a:t>
            </a:fld>
            <a:endParaRPr lang="es-ES"/>
          </a:p>
        </p:txBody>
      </p:sp>
    </p:spTree>
    <p:extLst>
      <p:ext uri="{BB962C8B-B14F-4D97-AF65-F5344CB8AC3E}">
        <p14:creationId xmlns:p14="http://schemas.microsoft.com/office/powerpoint/2010/main" val="1426401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CD5125A1-C080-4C21-9328-DD42BEA920FC}" type="slidenum">
              <a:rPr lang="es-ES" smtClean="0"/>
              <a:t>10</a:t>
            </a:fld>
            <a:endParaRPr lang="es-ES"/>
          </a:p>
        </p:txBody>
      </p:sp>
    </p:spTree>
    <p:extLst>
      <p:ext uri="{BB962C8B-B14F-4D97-AF65-F5344CB8AC3E}">
        <p14:creationId xmlns:p14="http://schemas.microsoft.com/office/powerpoint/2010/main" val="3476195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CD5125A1-C080-4C21-9328-DD42BEA920FC}" type="slidenum">
              <a:rPr lang="es-ES" smtClean="0"/>
              <a:t>11</a:t>
            </a:fld>
            <a:endParaRPr lang="es-ES"/>
          </a:p>
        </p:txBody>
      </p:sp>
    </p:spTree>
    <p:extLst>
      <p:ext uri="{BB962C8B-B14F-4D97-AF65-F5344CB8AC3E}">
        <p14:creationId xmlns:p14="http://schemas.microsoft.com/office/powerpoint/2010/main" val="26786530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CD5125A1-C080-4C21-9328-DD42BEA920FC}" type="slidenum">
              <a:rPr lang="es-ES" smtClean="0"/>
              <a:t>12</a:t>
            </a:fld>
            <a:endParaRPr lang="es-ES"/>
          </a:p>
        </p:txBody>
      </p:sp>
    </p:spTree>
    <p:extLst>
      <p:ext uri="{BB962C8B-B14F-4D97-AF65-F5344CB8AC3E}">
        <p14:creationId xmlns:p14="http://schemas.microsoft.com/office/powerpoint/2010/main" val="2992744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CD5125A1-C080-4C21-9328-DD42BEA920FC}" type="slidenum">
              <a:rPr lang="es-ES" smtClean="0"/>
              <a:t>2</a:t>
            </a:fld>
            <a:endParaRPr lang="es-ES"/>
          </a:p>
        </p:txBody>
      </p:sp>
    </p:spTree>
    <p:extLst>
      <p:ext uri="{BB962C8B-B14F-4D97-AF65-F5344CB8AC3E}">
        <p14:creationId xmlns:p14="http://schemas.microsoft.com/office/powerpoint/2010/main" val="17055935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CD5125A1-C080-4C21-9328-DD42BEA920FC}" type="slidenum">
              <a:rPr lang="es-ES" smtClean="0"/>
              <a:t>3</a:t>
            </a:fld>
            <a:endParaRPr lang="es-ES"/>
          </a:p>
        </p:txBody>
      </p:sp>
    </p:spTree>
    <p:extLst>
      <p:ext uri="{BB962C8B-B14F-4D97-AF65-F5344CB8AC3E}">
        <p14:creationId xmlns:p14="http://schemas.microsoft.com/office/powerpoint/2010/main" val="8895362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CD5125A1-C080-4C21-9328-DD42BEA920FC}" type="slidenum">
              <a:rPr lang="es-ES" smtClean="0"/>
              <a:t>4</a:t>
            </a:fld>
            <a:endParaRPr lang="es-ES"/>
          </a:p>
        </p:txBody>
      </p:sp>
    </p:spTree>
    <p:extLst>
      <p:ext uri="{BB962C8B-B14F-4D97-AF65-F5344CB8AC3E}">
        <p14:creationId xmlns:p14="http://schemas.microsoft.com/office/powerpoint/2010/main" val="2944674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CD5125A1-C080-4C21-9328-DD42BEA920FC}" type="slidenum">
              <a:rPr lang="es-ES" smtClean="0"/>
              <a:t>5</a:t>
            </a:fld>
            <a:endParaRPr lang="es-ES"/>
          </a:p>
        </p:txBody>
      </p:sp>
    </p:spTree>
    <p:extLst>
      <p:ext uri="{BB962C8B-B14F-4D97-AF65-F5344CB8AC3E}">
        <p14:creationId xmlns:p14="http://schemas.microsoft.com/office/powerpoint/2010/main" val="14842365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CD5125A1-C080-4C21-9328-DD42BEA920FC}" type="slidenum">
              <a:rPr lang="es-ES" smtClean="0"/>
              <a:t>6</a:t>
            </a:fld>
            <a:endParaRPr lang="es-ES"/>
          </a:p>
        </p:txBody>
      </p:sp>
    </p:spTree>
    <p:extLst>
      <p:ext uri="{BB962C8B-B14F-4D97-AF65-F5344CB8AC3E}">
        <p14:creationId xmlns:p14="http://schemas.microsoft.com/office/powerpoint/2010/main" val="40213978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CD5125A1-C080-4C21-9328-DD42BEA920FC}" type="slidenum">
              <a:rPr lang="es-ES" smtClean="0"/>
              <a:t>7</a:t>
            </a:fld>
            <a:endParaRPr lang="es-ES"/>
          </a:p>
        </p:txBody>
      </p:sp>
    </p:spTree>
    <p:extLst>
      <p:ext uri="{BB962C8B-B14F-4D97-AF65-F5344CB8AC3E}">
        <p14:creationId xmlns:p14="http://schemas.microsoft.com/office/powerpoint/2010/main" val="14371503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CD5125A1-C080-4C21-9328-DD42BEA920FC}" type="slidenum">
              <a:rPr lang="es-ES" smtClean="0"/>
              <a:t>8</a:t>
            </a:fld>
            <a:endParaRPr lang="es-ES"/>
          </a:p>
        </p:txBody>
      </p:sp>
    </p:spTree>
    <p:extLst>
      <p:ext uri="{BB962C8B-B14F-4D97-AF65-F5344CB8AC3E}">
        <p14:creationId xmlns:p14="http://schemas.microsoft.com/office/powerpoint/2010/main" val="12629436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CD5125A1-C080-4C21-9328-DD42BEA920FC}" type="slidenum">
              <a:rPr lang="es-ES" smtClean="0"/>
              <a:t>9</a:t>
            </a:fld>
            <a:endParaRPr lang="es-ES"/>
          </a:p>
        </p:txBody>
      </p:sp>
    </p:spTree>
    <p:extLst>
      <p:ext uri="{BB962C8B-B14F-4D97-AF65-F5344CB8AC3E}">
        <p14:creationId xmlns:p14="http://schemas.microsoft.com/office/powerpoint/2010/main" val="1343855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C649AE13-620F-4E10-BD80-4A86191DB3FD}" type="datetimeFigureOut">
              <a:rPr lang="es-ES" smtClean="0"/>
              <a:pPr/>
              <a:t>01/10/2015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9337CEC-5EF8-4866-85FB-87C22E9DFBDF}" type="slidenum">
              <a:rPr lang="es-ES" smtClean="0"/>
              <a:pPr/>
              <a:t>‹Nº›</a:t>
            </a:fld>
            <a:endParaRPr lang="es-ES"/>
          </a:p>
        </p:txBody>
      </p:sp>
    </p:spTree>
    <p:extLst>
      <p:ext uri="{BB962C8B-B14F-4D97-AF65-F5344CB8AC3E}">
        <p14:creationId xmlns:p14="http://schemas.microsoft.com/office/powerpoint/2010/main" val="70379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649AE13-620F-4E10-BD80-4A86191DB3FD}" type="datetimeFigureOut">
              <a:rPr lang="es-ES" smtClean="0"/>
              <a:pPr/>
              <a:t>01/10/2015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9337CEC-5EF8-4866-85FB-87C22E9DFBDF}" type="slidenum">
              <a:rPr lang="es-ES" smtClean="0"/>
              <a:pPr/>
              <a:t>‹Nº›</a:t>
            </a:fld>
            <a:endParaRPr lang="es-ES"/>
          </a:p>
        </p:txBody>
      </p:sp>
    </p:spTree>
    <p:extLst>
      <p:ext uri="{BB962C8B-B14F-4D97-AF65-F5344CB8AC3E}">
        <p14:creationId xmlns:p14="http://schemas.microsoft.com/office/powerpoint/2010/main" val="1534174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649AE13-620F-4E10-BD80-4A86191DB3FD}" type="datetimeFigureOut">
              <a:rPr lang="es-ES" smtClean="0"/>
              <a:pPr/>
              <a:t>01/10/2015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9337CEC-5EF8-4866-85FB-87C22E9DFBDF}" type="slidenum">
              <a:rPr lang="es-ES" smtClean="0"/>
              <a:pPr/>
              <a:t>‹Nº›</a:t>
            </a:fld>
            <a:endParaRPr lang="es-ES"/>
          </a:p>
        </p:txBody>
      </p:sp>
    </p:spTree>
    <p:extLst>
      <p:ext uri="{BB962C8B-B14F-4D97-AF65-F5344CB8AC3E}">
        <p14:creationId xmlns:p14="http://schemas.microsoft.com/office/powerpoint/2010/main" val="217276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649AE13-620F-4E10-BD80-4A86191DB3FD}" type="datetimeFigureOut">
              <a:rPr lang="es-ES" smtClean="0"/>
              <a:pPr/>
              <a:t>01/10/2015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9337CEC-5EF8-4866-85FB-87C22E9DFBDF}" type="slidenum">
              <a:rPr lang="es-ES" smtClean="0"/>
              <a:pPr/>
              <a:t>‹Nº›</a:t>
            </a:fld>
            <a:endParaRPr lang="es-ES"/>
          </a:p>
        </p:txBody>
      </p:sp>
    </p:spTree>
    <p:extLst>
      <p:ext uri="{BB962C8B-B14F-4D97-AF65-F5344CB8AC3E}">
        <p14:creationId xmlns:p14="http://schemas.microsoft.com/office/powerpoint/2010/main" val="2264078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649AE13-620F-4E10-BD80-4A86191DB3FD}" type="datetimeFigureOut">
              <a:rPr lang="es-ES" smtClean="0"/>
              <a:pPr/>
              <a:t>01/10/2015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9337CEC-5EF8-4866-85FB-87C22E9DFBDF}" type="slidenum">
              <a:rPr lang="es-ES" smtClean="0"/>
              <a:pPr/>
              <a:t>‹Nº›</a:t>
            </a:fld>
            <a:endParaRPr lang="es-ES"/>
          </a:p>
        </p:txBody>
      </p:sp>
    </p:spTree>
    <p:extLst>
      <p:ext uri="{BB962C8B-B14F-4D97-AF65-F5344CB8AC3E}">
        <p14:creationId xmlns:p14="http://schemas.microsoft.com/office/powerpoint/2010/main" val="26735569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C649AE13-620F-4E10-BD80-4A86191DB3FD}" type="datetimeFigureOut">
              <a:rPr lang="es-ES" smtClean="0"/>
              <a:pPr/>
              <a:t>01/10/2015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9337CEC-5EF8-4866-85FB-87C22E9DFBDF}" type="slidenum">
              <a:rPr lang="es-ES" smtClean="0"/>
              <a:pPr/>
              <a:t>‹Nº›</a:t>
            </a:fld>
            <a:endParaRPr lang="es-ES"/>
          </a:p>
        </p:txBody>
      </p:sp>
    </p:spTree>
    <p:extLst>
      <p:ext uri="{BB962C8B-B14F-4D97-AF65-F5344CB8AC3E}">
        <p14:creationId xmlns:p14="http://schemas.microsoft.com/office/powerpoint/2010/main" val="7819604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C649AE13-620F-4E10-BD80-4A86191DB3FD}" type="datetimeFigureOut">
              <a:rPr lang="es-ES" smtClean="0"/>
              <a:pPr/>
              <a:t>01/10/2015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D9337CEC-5EF8-4866-85FB-87C22E9DFBDF}" type="slidenum">
              <a:rPr lang="es-ES" smtClean="0"/>
              <a:pPr/>
              <a:t>‹Nº›</a:t>
            </a:fld>
            <a:endParaRPr lang="es-ES"/>
          </a:p>
        </p:txBody>
      </p:sp>
    </p:spTree>
    <p:extLst>
      <p:ext uri="{BB962C8B-B14F-4D97-AF65-F5344CB8AC3E}">
        <p14:creationId xmlns:p14="http://schemas.microsoft.com/office/powerpoint/2010/main" val="2325461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C649AE13-620F-4E10-BD80-4A86191DB3FD}" type="datetimeFigureOut">
              <a:rPr lang="es-ES" smtClean="0"/>
              <a:pPr/>
              <a:t>01/10/2015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D9337CEC-5EF8-4866-85FB-87C22E9DFBDF}" type="slidenum">
              <a:rPr lang="es-ES" smtClean="0"/>
              <a:pPr/>
              <a:t>‹Nº›</a:t>
            </a:fld>
            <a:endParaRPr lang="es-ES"/>
          </a:p>
        </p:txBody>
      </p:sp>
    </p:spTree>
    <p:extLst>
      <p:ext uri="{BB962C8B-B14F-4D97-AF65-F5344CB8AC3E}">
        <p14:creationId xmlns:p14="http://schemas.microsoft.com/office/powerpoint/2010/main" val="5482557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649AE13-620F-4E10-BD80-4A86191DB3FD}" type="datetimeFigureOut">
              <a:rPr lang="es-ES" smtClean="0"/>
              <a:pPr/>
              <a:t>01/10/2015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D9337CEC-5EF8-4866-85FB-87C22E9DFBDF}" type="slidenum">
              <a:rPr lang="es-ES" smtClean="0"/>
              <a:pPr/>
              <a:t>‹Nº›</a:t>
            </a:fld>
            <a:endParaRPr lang="es-ES"/>
          </a:p>
        </p:txBody>
      </p:sp>
    </p:spTree>
    <p:extLst>
      <p:ext uri="{BB962C8B-B14F-4D97-AF65-F5344CB8AC3E}">
        <p14:creationId xmlns:p14="http://schemas.microsoft.com/office/powerpoint/2010/main" val="2399974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649AE13-620F-4E10-BD80-4A86191DB3FD}" type="datetimeFigureOut">
              <a:rPr lang="es-ES" smtClean="0"/>
              <a:pPr/>
              <a:t>01/10/2015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9337CEC-5EF8-4866-85FB-87C22E9DFBDF}" type="slidenum">
              <a:rPr lang="es-ES" smtClean="0"/>
              <a:pPr/>
              <a:t>‹Nº›</a:t>
            </a:fld>
            <a:endParaRPr lang="es-ES"/>
          </a:p>
        </p:txBody>
      </p:sp>
    </p:spTree>
    <p:extLst>
      <p:ext uri="{BB962C8B-B14F-4D97-AF65-F5344CB8AC3E}">
        <p14:creationId xmlns:p14="http://schemas.microsoft.com/office/powerpoint/2010/main" val="1806132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649AE13-620F-4E10-BD80-4A86191DB3FD}" type="datetimeFigureOut">
              <a:rPr lang="es-ES" smtClean="0"/>
              <a:pPr/>
              <a:t>01/10/2015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9337CEC-5EF8-4866-85FB-87C22E9DFBDF}" type="slidenum">
              <a:rPr lang="es-ES" smtClean="0"/>
              <a:pPr/>
              <a:t>‹Nº›</a:t>
            </a:fld>
            <a:endParaRPr lang="es-ES"/>
          </a:p>
        </p:txBody>
      </p:sp>
    </p:spTree>
    <p:extLst>
      <p:ext uri="{BB962C8B-B14F-4D97-AF65-F5344CB8AC3E}">
        <p14:creationId xmlns:p14="http://schemas.microsoft.com/office/powerpoint/2010/main" val="2470709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49AE13-620F-4E10-BD80-4A86191DB3FD}" type="datetimeFigureOut">
              <a:rPr lang="es-ES" smtClean="0"/>
              <a:pPr/>
              <a:t>01/10/2015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337CEC-5EF8-4866-85FB-87C22E9DFBDF}" type="slidenum">
              <a:rPr lang="es-ES" smtClean="0"/>
              <a:pPr/>
              <a:t>‹Nº›</a:t>
            </a:fld>
            <a:endParaRPr lang="es-ES"/>
          </a:p>
        </p:txBody>
      </p:sp>
    </p:spTree>
    <p:extLst>
      <p:ext uri="{BB962C8B-B14F-4D97-AF65-F5344CB8AC3E}">
        <p14:creationId xmlns:p14="http://schemas.microsoft.com/office/powerpoint/2010/main" val="10379056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www.annarbor.com/entertainment/parenting/make-your-own-paleolithic-cave-painting/" TargetMode="Externa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ES" sz="8800" dirty="0" smtClean="0"/>
              <a:t>PREHISTORY</a:t>
            </a:r>
            <a:endParaRPr lang="es-ES" sz="88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9672" y="3717032"/>
            <a:ext cx="6721665" cy="23515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4288" y="368959"/>
            <a:ext cx="1401763"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5576" y="368959"/>
            <a:ext cx="1481137"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49518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4" name="3 Rectángulo"/>
          <p:cNvSpPr/>
          <p:nvPr/>
        </p:nvSpPr>
        <p:spPr>
          <a:xfrm>
            <a:off x="395536" y="836712"/>
            <a:ext cx="8136904" cy="5293757"/>
          </a:xfrm>
          <a:prstGeom prst="rect">
            <a:avLst/>
          </a:prstGeom>
        </p:spPr>
        <p:txBody>
          <a:bodyPr wrap="square">
            <a:spAutoFit/>
          </a:bodyPr>
          <a:lstStyle/>
          <a:p>
            <a:pPr marL="457200" indent="-457200">
              <a:buFont typeface="Arial" panose="020B0604020202020204" pitchFamily="34" charset="0"/>
              <a:buChar char="•"/>
            </a:pPr>
            <a:r>
              <a:rPr lang="en-US" sz="3200" dirty="0" smtClean="0"/>
              <a:t>People began </a:t>
            </a:r>
            <a:r>
              <a:rPr lang="en-US" sz="3200" dirty="0"/>
              <a:t>to specialize even more: warriors </a:t>
            </a:r>
            <a:r>
              <a:rPr lang="en-US" sz="3200" dirty="0" smtClean="0"/>
              <a:t>defended </a:t>
            </a:r>
            <a:r>
              <a:rPr lang="en-US" sz="3200" dirty="0"/>
              <a:t>the city, farmers </a:t>
            </a:r>
            <a:r>
              <a:rPr lang="en-US" sz="3200" dirty="0" smtClean="0"/>
              <a:t>worked </a:t>
            </a:r>
            <a:r>
              <a:rPr lang="en-US" sz="3200" dirty="0"/>
              <a:t>the land, merchants </a:t>
            </a:r>
            <a:r>
              <a:rPr lang="en-US" sz="3200" dirty="0" smtClean="0"/>
              <a:t>bought and sold products. </a:t>
            </a:r>
            <a:r>
              <a:rPr lang="en-US" sz="3200" dirty="0"/>
              <a:t>People </a:t>
            </a:r>
            <a:r>
              <a:rPr lang="en-US" sz="3200" dirty="0" smtClean="0"/>
              <a:t>were paid </a:t>
            </a:r>
            <a:r>
              <a:rPr lang="en-US" sz="3200" dirty="0"/>
              <a:t>for their work, and with that payment they </a:t>
            </a:r>
            <a:r>
              <a:rPr lang="en-US" sz="3200" dirty="0" smtClean="0"/>
              <a:t>bought the </a:t>
            </a:r>
            <a:r>
              <a:rPr lang="en-US" sz="3200" dirty="0"/>
              <a:t>things they </a:t>
            </a:r>
            <a:r>
              <a:rPr lang="en-US" sz="3200" dirty="0" smtClean="0"/>
              <a:t>needed. </a:t>
            </a:r>
            <a:r>
              <a:rPr lang="en-US" sz="3200" dirty="0"/>
              <a:t>That is how trade </a:t>
            </a:r>
            <a:r>
              <a:rPr lang="en-US" sz="3200" dirty="0" smtClean="0"/>
              <a:t>started.</a:t>
            </a:r>
          </a:p>
          <a:p>
            <a:pPr marL="457200" indent="-457200">
              <a:buFont typeface="Arial" panose="020B0604020202020204" pitchFamily="34" charset="0"/>
              <a:buChar char="•"/>
            </a:pPr>
            <a:r>
              <a:rPr lang="en-US" sz="3200" dirty="0" smtClean="0"/>
              <a:t>They invented </a:t>
            </a:r>
            <a:r>
              <a:rPr lang="en-US" sz="3200" dirty="0"/>
              <a:t>the wheel, the plough and the sail </a:t>
            </a:r>
            <a:r>
              <a:rPr lang="en-US" sz="3200" dirty="0" smtClean="0"/>
              <a:t>at that time.</a:t>
            </a:r>
            <a:endParaRPr lang="en-US" sz="3200" dirty="0"/>
          </a:p>
          <a:p>
            <a:endParaRPr lang="en-US" sz="3200" dirty="0" smtClean="0"/>
          </a:p>
          <a:p>
            <a:endParaRPr lang="en-US" dirty="0"/>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83725" y="5097938"/>
            <a:ext cx="2714699" cy="14274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19872" y="5201297"/>
            <a:ext cx="1817762" cy="12206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79117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normAutofit/>
          </a:bodyPr>
          <a:lstStyle/>
          <a:p>
            <a:endParaRPr lang="en-US" dirty="0"/>
          </a:p>
          <a:p>
            <a:r>
              <a:rPr lang="en-US" dirty="0" smtClean="0"/>
              <a:t>In the </a:t>
            </a:r>
            <a:r>
              <a:rPr lang="en-US" dirty="0"/>
              <a:t>Metal age, </a:t>
            </a:r>
            <a:r>
              <a:rPr lang="en-US" dirty="0" smtClean="0"/>
              <a:t>groups </a:t>
            </a:r>
            <a:r>
              <a:rPr lang="en-US" dirty="0"/>
              <a:t>of people </a:t>
            </a:r>
            <a:r>
              <a:rPr lang="en-US" dirty="0" smtClean="0"/>
              <a:t>constructed  </a:t>
            </a:r>
            <a:r>
              <a:rPr lang="en-US" dirty="0"/>
              <a:t>megaliths with large stones. The most important </a:t>
            </a:r>
            <a:r>
              <a:rPr lang="en-US" dirty="0" smtClean="0"/>
              <a:t>were:</a:t>
            </a:r>
          </a:p>
          <a:p>
            <a:pPr lvl="1"/>
            <a:r>
              <a:rPr lang="en-US" b="1" dirty="0" smtClean="0"/>
              <a:t>Menhirs</a:t>
            </a:r>
            <a:r>
              <a:rPr lang="en-US" b="1" dirty="0"/>
              <a:t>:</a:t>
            </a:r>
            <a:r>
              <a:rPr lang="en-US" dirty="0"/>
              <a:t> large stones </a:t>
            </a:r>
            <a:r>
              <a:rPr lang="en-US" dirty="0" smtClean="0"/>
              <a:t>placed </a:t>
            </a:r>
            <a:r>
              <a:rPr lang="en-US" dirty="0"/>
              <a:t>upright. Their purpose is still not clear. Perhaps they </a:t>
            </a:r>
            <a:r>
              <a:rPr lang="en-US" dirty="0" smtClean="0"/>
              <a:t>were markers </a:t>
            </a:r>
            <a:r>
              <a:rPr lang="en-US" dirty="0"/>
              <a:t>for travelers or religious monuments.</a:t>
            </a:r>
          </a:p>
          <a:p>
            <a:pPr marL="0" indent="0">
              <a:buNone/>
            </a:pPr>
            <a:endParaRPr lang="en-US" dirty="0"/>
          </a:p>
          <a:p>
            <a:endParaRPr lang="es-ES" dirty="0"/>
          </a:p>
        </p:txBody>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4300538"/>
            <a:ext cx="2628900"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4964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5" name="4 Marcador de contenido"/>
          <p:cNvSpPr>
            <a:spLocks noGrp="1"/>
          </p:cNvSpPr>
          <p:nvPr>
            <p:ph idx="1"/>
          </p:nvPr>
        </p:nvSpPr>
        <p:spPr>
          <a:xfrm>
            <a:off x="251520" y="692696"/>
            <a:ext cx="8229600" cy="5462067"/>
          </a:xfrm>
        </p:spPr>
        <p:txBody>
          <a:bodyPr>
            <a:normAutofit/>
          </a:bodyPr>
          <a:lstStyle/>
          <a:p>
            <a:pPr lvl="1"/>
            <a:r>
              <a:rPr lang="en-US" b="1" dirty="0"/>
              <a:t>Dolmen</a:t>
            </a:r>
            <a:r>
              <a:rPr lang="en-US" dirty="0"/>
              <a:t>s: are megaliths made up of several stones. They look like small, round </a:t>
            </a:r>
            <a:r>
              <a:rPr lang="en-US" dirty="0" smtClean="0"/>
              <a:t>chambers </a:t>
            </a:r>
            <a:r>
              <a:rPr lang="en-US" dirty="0"/>
              <a:t>with a capstone for a roof. </a:t>
            </a:r>
            <a:r>
              <a:rPr lang="en-US" dirty="0" smtClean="0"/>
              <a:t>They were used </a:t>
            </a:r>
            <a:r>
              <a:rPr lang="en-US" dirty="0"/>
              <a:t>to bury </a:t>
            </a:r>
            <a:r>
              <a:rPr lang="en-US" dirty="0" smtClean="0"/>
              <a:t>the dead. Inside personal objects </a:t>
            </a:r>
            <a:r>
              <a:rPr lang="en-US" dirty="0"/>
              <a:t>and </a:t>
            </a:r>
            <a:r>
              <a:rPr lang="en-US" dirty="0" smtClean="0"/>
              <a:t>food were buried </a:t>
            </a:r>
            <a:r>
              <a:rPr lang="en-US" dirty="0"/>
              <a:t>with the dead.</a:t>
            </a:r>
          </a:p>
          <a:p>
            <a:endParaRPr lang="en-US" dirty="0" smtClean="0"/>
          </a:p>
          <a:p>
            <a:endParaRPr lang="en-US" dirty="0" smtClean="0"/>
          </a:p>
          <a:p>
            <a:pPr lvl="1"/>
            <a:r>
              <a:rPr lang="en-US" b="1" dirty="0" smtClean="0"/>
              <a:t>Stone </a:t>
            </a:r>
            <a:r>
              <a:rPr lang="en-US" b="1" dirty="0"/>
              <a:t>circle</a:t>
            </a:r>
            <a:r>
              <a:rPr lang="en-US" dirty="0"/>
              <a:t>: They were </a:t>
            </a:r>
            <a:r>
              <a:rPr lang="en-US" dirty="0" smtClean="0"/>
              <a:t>a </a:t>
            </a:r>
            <a:r>
              <a:rPr lang="en-US" smtClean="0"/>
              <a:t>group of stones </a:t>
            </a:r>
            <a:r>
              <a:rPr lang="en-US" dirty="0"/>
              <a:t>forming a circle</a:t>
            </a:r>
            <a:endParaRPr lang="es-ES" dirty="0"/>
          </a:p>
        </p:txBody>
      </p:sp>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36096" y="2636912"/>
            <a:ext cx="2268537" cy="1368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15533" y="4725144"/>
            <a:ext cx="2609850"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43414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6000" b="1" dirty="0" smtClean="0"/>
              <a:t>PREHISTORY</a:t>
            </a:r>
            <a:endParaRPr lang="es-ES" sz="6000" b="1" dirty="0"/>
          </a:p>
        </p:txBody>
      </p:sp>
      <p:sp>
        <p:nvSpPr>
          <p:cNvPr id="3" name="2 Marcador de contenido"/>
          <p:cNvSpPr>
            <a:spLocks noGrp="1"/>
          </p:cNvSpPr>
          <p:nvPr>
            <p:ph idx="1"/>
          </p:nvPr>
        </p:nvSpPr>
        <p:spPr/>
        <p:txBody>
          <a:bodyPr>
            <a:normAutofit/>
          </a:bodyPr>
          <a:lstStyle/>
          <a:p>
            <a:r>
              <a:rPr lang="en-US" dirty="0" smtClean="0"/>
              <a:t>Prehistory covers millions of years and it begins when the first human appeared, 1 million years ago. </a:t>
            </a:r>
          </a:p>
          <a:p>
            <a:r>
              <a:rPr lang="en-US" dirty="0" smtClean="0"/>
              <a:t>This period ends when with the invention of writing around 4,000 years ago (4000 BC). </a:t>
            </a:r>
          </a:p>
          <a:p>
            <a:r>
              <a:rPr lang="en-US" dirty="0" smtClean="0"/>
              <a:t>There are three ages in Prehistory: The Paleolithic, the Neolithic and the Metal Ages.</a:t>
            </a:r>
          </a:p>
          <a:p>
            <a:endParaRPr lang="es-ES" dirty="0"/>
          </a:p>
        </p:txBody>
      </p:sp>
    </p:spTree>
    <p:extLst>
      <p:ext uri="{BB962C8B-B14F-4D97-AF65-F5344CB8AC3E}">
        <p14:creationId xmlns:p14="http://schemas.microsoft.com/office/powerpoint/2010/main" val="2991701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395536" y="1412776"/>
            <a:ext cx="8229600" cy="1143000"/>
          </a:xfrm>
        </p:spPr>
        <p:txBody>
          <a:bodyPr>
            <a:normAutofit fontScale="90000"/>
          </a:bodyPr>
          <a:lstStyle/>
          <a:p>
            <a:r>
              <a:rPr lang="es-ES" sz="6700" b="1" dirty="0" smtClean="0"/>
              <a:t>Paleolithic: Hunters</a:t>
            </a:r>
            <a:r>
              <a:rPr lang="es-ES" dirty="0"/>
              <a:t/>
            </a:r>
            <a:br>
              <a:rPr lang="es-ES" dirty="0"/>
            </a:br>
            <a:endParaRPr lang="es-ES" dirty="0"/>
          </a:p>
        </p:txBody>
      </p:sp>
      <p:sp>
        <p:nvSpPr>
          <p:cNvPr id="3" name="2 Marcador de contenido"/>
          <p:cNvSpPr>
            <a:spLocks noGrp="1"/>
          </p:cNvSpPr>
          <p:nvPr>
            <p:ph idx="1"/>
          </p:nvPr>
        </p:nvSpPr>
        <p:spPr>
          <a:xfrm>
            <a:off x="539552" y="2924945"/>
            <a:ext cx="8229600" cy="1944216"/>
          </a:xfrm>
        </p:spPr>
        <p:txBody>
          <a:bodyPr>
            <a:normAutofit/>
          </a:bodyPr>
          <a:lstStyle/>
          <a:p>
            <a:r>
              <a:rPr lang="en-US" dirty="0" smtClean="0"/>
              <a:t>This period begins </a:t>
            </a:r>
            <a:r>
              <a:rPr lang="en-US" dirty="0"/>
              <a:t>with the appearance of the first humans and </a:t>
            </a:r>
            <a:r>
              <a:rPr lang="en-US" dirty="0" smtClean="0"/>
              <a:t>ends </a:t>
            </a:r>
            <a:r>
              <a:rPr lang="en-US" dirty="0"/>
              <a:t>with the discovery of </a:t>
            </a:r>
            <a:r>
              <a:rPr lang="en-US" dirty="0" smtClean="0"/>
              <a:t>agriculture. </a:t>
            </a:r>
            <a:endParaRPr lang="es-ES" dirty="0"/>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39585" y="692696"/>
            <a:ext cx="1026263" cy="12663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683568" y="6093296"/>
            <a:ext cx="5688632" cy="276999"/>
          </a:xfrm>
          <a:prstGeom prst="rect">
            <a:avLst/>
          </a:prstGeom>
        </p:spPr>
        <p:txBody>
          <a:bodyPr wrap="square">
            <a:spAutoFit/>
          </a:bodyPr>
          <a:lstStyle/>
          <a:p>
            <a:r>
              <a:rPr lang="es-ES" sz="1200" dirty="0" smtClean="0"/>
              <a:t>Picture </a:t>
            </a:r>
            <a:r>
              <a:rPr lang="es-ES" sz="1200" dirty="0" err="1" smtClean="0"/>
              <a:t>from</a:t>
            </a:r>
            <a:r>
              <a:rPr lang="es-ES" sz="1200" dirty="0" smtClean="0"/>
              <a:t>: http</a:t>
            </a:r>
            <a:r>
              <a:rPr lang="es-ES" sz="1200" dirty="0"/>
              <a:t>://earlyhumans.mrdonn.org/games.html</a:t>
            </a:r>
          </a:p>
        </p:txBody>
      </p:sp>
    </p:spTree>
    <p:extLst>
      <p:ext uri="{BB962C8B-B14F-4D97-AF65-F5344CB8AC3E}">
        <p14:creationId xmlns:p14="http://schemas.microsoft.com/office/powerpoint/2010/main" val="32196159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1268760"/>
            <a:ext cx="8229600" cy="5937523"/>
          </a:xfrm>
        </p:spPr>
        <p:txBody>
          <a:bodyPr>
            <a:normAutofit/>
          </a:bodyPr>
          <a:lstStyle/>
          <a:p>
            <a:r>
              <a:rPr lang="en-US" dirty="0" smtClean="0"/>
              <a:t>They were hunters, they collected fruits and they fished with tools made  of stones, bones or wood.  </a:t>
            </a:r>
          </a:p>
          <a:p>
            <a:pPr marL="0" indent="0">
              <a:buNone/>
            </a:pPr>
            <a:endParaRPr lang="en-US" dirty="0"/>
          </a:p>
          <a:p>
            <a:r>
              <a:rPr lang="en-US" dirty="0" smtClean="0"/>
              <a:t>Way of living: They were nomads. They lived in small groups that moved often to search for food. They lived in caves.  With time they learnt how to use fire for cooking and heating. They also used fire to keep animals away. </a:t>
            </a:r>
          </a:p>
          <a:p>
            <a:endParaRPr lang="en-US" dirty="0" smtClean="0"/>
          </a:p>
          <a:p>
            <a:endParaRPr lang="en-US" dirty="0" smtClean="0"/>
          </a:p>
          <a:p>
            <a:endParaRPr lang="en-US" dirty="0" smtClean="0"/>
          </a:p>
          <a:p>
            <a:endParaRPr lang="en-US" dirty="0" smtClean="0"/>
          </a:p>
        </p:txBody>
      </p:sp>
    </p:spTree>
    <p:extLst>
      <p:ext uri="{BB962C8B-B14F-4D97-AF65-F5344CB8AC3E}">
        <p14:creationId xmlns:p14="http://schemas.microsoft.com/office/powerpoint/2010/main" val="3112044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764704"/>
            <a:ext cx="8280920" cy="3103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contenido"/>
          <p:cNvSpPr>
            <a:spLocks noGrp="1"/>
          </p:cNvSpPr>
          <p:nvPr>
            <p:ph idx="1"/>
          </p:nvPr>
        </p:nvSpPr>
        <p:spPr>
          <a:xfrm>
            <a:off x="395536" y="332656"/>
            <a:ext cx="8229600" cy="5112568"/>
          </a:xfrm>
        </p:spPr>
        <p:txBody>
          <a:bodyPr>
            <a:normAutofit/>
          </a:bodyPr>
          <a:lstStyle/>
          <a:p>
            <a:r>
              <a:rPr lang="en-US" dirty="0" smtClean="0"/>
              <a:t>Art: They made cave paintings.  The early cave paintings were always of animals and hunting scenes. They used their fingers and sometimes brushes made from animal hair. </a:t>
            </a:r>
          </a:p>
          <a:p>
            <a:r>
              <a:rPr lang="en-US" dirty="0" smtClean="0"/>
              <a:t>They mixed minerals with animal fat to make their paint different colours.</a:t>
            </a:r>
          </a:p>
          <a:p>
            <a:endParaRPr lang="en-US" dirty="0" smtClean="0"/>
          </a:p>
          <a:p>
            <a:endParaRPr lang="en-US" dirty="0" smtClean="0"/>
          </a:p>
          <a:p>
            <a:endParaRPr lang="es-ES" dirty="0"/>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27784" y="3890715"/>
            <a:ext cx="4248472" cy="2078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539552" y="5964841"/>
            <a:ext cx="8352928" cy="923330"/>
          </a:xfrm>
          <a:prstGeom prst="rect">
            <a:avLst/>
          </a:prstGeom>
        </p:spPr>
        <p:txBody>
          <a:bodyPr wrap="square">
            <a:spAutoFit/>
          </a:bodyPr>
          <a:lstStyle/>
          <a:p>
            <a:r>
              <a:rPr lang="es-ES" dirty="0">
                <a:hlinkClick r:id="rId5"/>
              </a:rPr>
              <a:t>http://www.annarbor.com/entertainment/parenting/make-your-own-paleolithic-cave-painting</a:t>
            </a:r>
            <a:r>
              <a:rPr lang="es-ES" dirty="0" smtClean="0">
                <a:hlinkClick r:id="rId5"/>
              </a:rPr>
              <a:t>/</a:t>
            </a:r>
            <a:endParaRPr lang="es-ES" dirty="0" smtClean="0"/>
          </a:p>
          <a:p>
            <a:endParaRPr lang="es-ES" dirty="0"/>
          </a:p>
        </p:txBody>
      </p:sp>
    </p:spTree>
    <p:extLst>
      <p:ext uri="{BB962C8B-B14F-4D97-AF65-F5344CB8AC3E}">
        <p14:creationId xmlns:p14="http://schemas.microsoft.com/office/powerpoint/2010/main" val="674638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Neolithic: Farmers</a:t>
            </a:r>
            <a:endParaRPr lang="es-ES" b="1" dirty="0"/>
          </a:p>
        </p:txBody>
      </p:sp>
      <p:sp>
        <p:nvSpPr>
          <p:cNvPr id="3" name="2 Marcador de contenido"/>
          <p:cNvSpPr>
            <a:spLocks noGrp="1"/>
          </p:cNvSpPr>
          <p:nvPr>
            <p:ph idx="1"/>
          </p:nvPr>
        </p:nvSpPr>
        <p:spPr/>
        <p:txBody>
          <a:bodyPr>
            <a:normAutofit lnSpcReduction="10000"/>
          </a:bodyPr>
          <a:lstStyle/>
          <a:p>
            <a:r>
              <a:rPr lang="en-US" dirty="0"/>
              <a:t>The Neolithic era began in 8000 BC when people discovered animal and crop farming. </a:t>
            </a:r>
            <a:r>
              <a:rPr lang="en-US" dirty="0" smtClean="0"/>
              <a:t>It ended when they started using metals. </a:t>
            </a:r>
            <a:endParaRPr lang="en-US" dirty="0"/>
          </a:p>
          <a:p>
            <a:endParaRPr lang="en-US" dirty="0"/>
          </a:p>
          <a:p>
            <a:r>
              <a:rPr lang="en-US" dirty="0" smtClean="0"/>
              <a:t>People cultivated </a:t>
            </a:r>
            <a:r>
              <a:rPr lang="en-US" dirty="0"/>
              <a:t>plants and </a:t>
            </a:r>
            <a:r>
              <a:rPr lang="en-US" dirty="0" smtClean="0"/>
              <a:t>domesticated </a:t>
            </a:r>
            <a:r>
              <a:rPr lang="en-US" dirty="0"/>
              <a:t>animals. </a:t>
            </a:r>
            <a:r>
              <a:rPr lang="en-US" dirty="0" smtClean="0"/>
              <a:t>They were the first </a:t>
            </a:r>
            <a:r>
              <a:rPr lang="en-US" dirty="0"/>
              <a:t>farmers. They </a:t>
            </a:r>
            <a:r>
              <a:rPr lang="en-US" dirty="0" smtClean="0"/>
              <a:t>planted wheat </a:t>
            </a:r>
            <a:r>
              <a:rPr lang="en-US" dirty="0"/>
              <a:t>and </a:t>
            </a:r>
            <a:r>
              <a:rPr lang="en-US" dirty="0" smtClean="0"/>
              <a:t>looked after </a:t>
            </a:r>
            <a:r>
              <a:rPr lang="en-US" dirty="0"/>
              <a:t>sheep and goats. </a:t>
            </a:r>
            <a:r>
              <a:rPr lang="en-US" dirty="0" smtClean="0"/>
              <a:t>They </a:t>
            </a:r>
            <a:r>
              <a:rPr lang="en-US" dirty="0"/>
              <a:t>also </a:t>
            </a:r>
            <a:r>
              <a:rPr lang="en-US" dirty="0" smtClean="0"/>
              <a:t>learnt </a:t>
            </a:r>
            <a:r>
              <a:rPr lang="en-US" dirty="0"/>
              <a:t>how to make cheese or wine and to weave the wool from the animals.</a:t>
            </a:r>
          </a:p>
          <a:p>
            <a:endParaRPr lang="es-ES" dirty="0"/>
          </a:p>
        </p:txBody>
      </p:sp>
    </p:spTree>
    <p:extLst>
      <p:ext uri="{BB962C8B-B14F-4D97-AF65-F5344CB8AC3E}">
        <p14:creationId xmlns:p14="http://schemas.microsoft.com/office/powerpoint/2010/main" val="40408480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908720"/>
            <a:ext cx="8229600" cy="5793507"/>
          </a:xfrm>
        </p:spPr>
        <p:txBody>
          <a:bodyPr>
            <a:normAutofit/>
          </a:bodyPr>
          <a:lstStyle/>
          <a:p>
            <a:r>
              <a:rPr lang="en-US" dirty="0" smtClean="0"/>
              <a:t>They became sedentary because they didn’t have to move, looking for food. </a:t>
            </a:r>
          </a:p>
          <a:p>
            <a:endParaRPr lang="en-US" dirty="0"/>
          </a:p>
          <a:p>
            <a:r>
              <a:rPr lang="en-US" dirty="0" smtClean="0"/>
              <a:t>They lived in houses made </a:t>
            </a:r>
            <a:r>
              <a:rPr lang="en-US" dirty="0"/>
              <a:t>of stone and a mixture of clay, water and </a:t>
            </a:r>
            <a:r>
              <a:rPr lang="en-US" dirty="0" smtClean="0"/>
              <a:t>straw .  </a:t>
            </a:r>
          </a:p>
          <a:p>
            <a:endParaRPr lang="en-US" dirty="0"/>
          </a:p>
          <a:p>
            <a:r>
              <a:rPr lang="en-US" dirty="0" smtClean="0"/>
              <a:t>They </a:t>
            </a:r>
            <a:r>
              <a:rPr lang="en-US" dirty="0"/>
              <a:t>invented pottery for cooking and storing food. People created polished stone </a:t>
            </a:r>
            <a:r>
              <a:rPr lang="en-US" dirty="0" smtClean="0"/>
              <a:t>tools.</a:t>
            </a:r>
            <a:endParaRPr lang="en-US" dirty="0"/>
          </a:p>
          <a:p>
            <a:endParaRPr lang="en-US" dirty="0"/>
          </a:p>
          <a:p>
            <a:endParaRPr lang="en-US" dirty="0"/>
          </a:p>
          <a:p>
            <a:endParaRPr lang="en-US" dirty="0"/>
          </a:p>
          <a:p>
            <a:endParaRPr lang="en-US" dirty="0"/>
          </a:p>
          <a:p>
            <a:endParaRPr lang="es-ES" dirty="0"/>
          </a:p>
        </p:txBody>
      </p:sp>
    </p:spTree>
    <p:extLst>
      <p:ext uri="{BB962C8B-B14F-4D97-AF65-F5344CB8AC3E}">
        <p14:creationId xmlns:p14="http://schemas.microsoft.com/office/powerpoint/2010/main" val="31740410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692696"/>
            <a:ext cx="8229600" cy="5976664"/>
          </a:xfrm>
        </p:spPr>
        <p:txBody>
          <a:bodyPr>
            <a:noAutofit/>
          </a:bodyPr>
          <a:lstStyle/>
          <a:p>
            <a:r>
              <a:rPr lang="en-US" dirty="0" smtClean="0"/>
              <a:t>People specialized in their tasks. </a:t>
            </a:r>
            <a:r>
              <a:rPr lang="en-US" dirty="0"/>
              <a:t>This means that some cultivated the crops, while other looked after domesticated animals and others worked as </a:t>
            </a:r>
            <a:r>
              <a:rPr lang="en-US" dirty="0" smtClean="0"/>
              <a:t>artisans. </a:t>
            </a:r>
            <a:endParaRPr lang="en-US" dirty="0"/>
          </a:p>
          <a:p>
            <a:endParaRPr lang="en-US" dirty="0"/>
          </a:p>
          <a:p>
            <a:r>
              <a:rPr lang="en-US" dirty="0"/>
              <a:t>They </a:t>
            </a:r>
            <a:r>
              <a:rPr lang="en-US" dirty="0" smtClean="0"/>
              <a:t>discovered some </a:t>
            </a:r>
            <a:r>
              <a:rPr lang="en-US" dirty="0"/>
              <a:t>metals: gold, silver, tin, copper and bronze. </a:t>
            </a:r>
          </a:p>
          <a:p>
            <a:endParaRPr lang="en-US" dirty="0"/>
          </a:p>
          <a:p>
            <a:r>
              <a:rPr lang="en-US" dirty="0"/>
              <a:t>They </a:t>
            </a:r>
            <a:r>
              <a:rPr lang="en-US" dirty="0" smtClean="0"/>
              <a:t>exchanged </a:t>
            </a:r>
            <a:r>
              <a:rPr lang="en-US" dirty="0"/>
              <a:t>products in other villages and towns. </a:t>
            </a:r>
          </a:p>
          <a:p>
            <a:endParaRPr lang="es-ES" dirty="0"/>
          </a:p>
        </p:txBody>
      </p:sp>
    </p:spTree>
    <p:extLst>
      <p:ext uri="{BB962C8B-B14F-4D97-AF65-F5344CB8AC3E}">
        <p14:creationId xmlns:p14="http://schemas.microsoft.com/office/powerpoint/2010/main" val="16754521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6000" b="1" dirty="0"/>
              <a:t>METAL </a:t>
            </a:r>
            <a:r>
              <a:rPr lang="es-ES" sz="6000" b="1" dirty="0" smtClean="0"/>
              <a:t>AGE</a:t>
            </a:r>
            <a:r>
              <a:rPr lang="es-ES" dirty="0"/>
              <a:t/>
            </a:r>
            <a:br>
              <a:rPr lang="es-ES" dirty="0"/>
            </a:br>
            <a:endParaRPr lang="es-ES" dirty="0"/>
          </a:p>
        </p:txBody>
      </p:sp>
      <p:sp>
        <p:nvSpPr>
          <p:cNvPr id="3" name="2 Marcador de contenido"/>
          <p:cNvSpPr>
            <a:spLocks noGrp="1"/>
          </p:cNvSpPr>
          <p:nvPr>
            <p:ph idx="1"/>
          </p:nvPr>
        </p:nvSpPr>
        <p:spPr/>
        <p:txBody>
          <a:bodyPr>
            <a:normAutofit lnSpcReduction="10000"/>
          </a:bodyPr>
          <a:lstStyle/>
          <a:p>
            <a:r>
              <a:rPr lang="en-US" dirty="0" smtClean="0"/>
              <a:t>Metals were </a:t>
            </a:r>
            <a:r>
              <a:rPr lang="en-US" dirty="0"/>
              <a:t>discovered around 4000 </a:t>
            </a:r>
            <a:r>
              <a:rPr lang="en-US" dirty="0" smtClean="0"/>
              <a:t>BC.</a:t>
            </a:r>
          </a:p>
          <a:p>
            <a:endParaRPr lang="en-US" dirty="0" smtClean="0"/>
          </a:p>
          <a:p>
            <a:r>
              <a:rPr lang="en-US" dirty="0" smtClean="0"/>
              <a:t>First they used </a:t>
            </a:r>
            <a:r>
              <a:rPr lang="en-US" dirty="0"/>
              <a:t>copper and then they </a:t>
            </a:r>
            <a:r>
              <a:rPr lang="en-US" dirty="0" smtClean="0"/>
              <a:t>mixed </a:t>
            </a:r>
            <a:r>
              <a:rPr lang="en-US" dirty="0"/>
              <a:t>copper and tin together to make bronze. They later </a:t>
            </a:r>
            <a:r>
              <a:rPr lang="en-US" dirty="0" smtClean="0"/>
              <a:t>learnt </a:t>
            </a:r>
            <a:r>
              <a:rPr lang="en-US" dirty="0"/>
              <a:t>to make iron. </a:t>
            </a:r>
          </a:p>
          <a:p>
            <a:endParaRPr lang="en-US" dirty="0"/>
          </a:p>
          <a:p>
            <a:r>
              <a:rPr lang="en-US" dirty="0"/>
              <a:t>Metal </a:t>
            </a:r>
            <a:r>
              <a:rPr lang="en-US" dirty="0" smtClean="0"/>
              <a:t>became </a:t>
            </a:r>
            <a:r>
              <a:rPr lang="en-US" dirty="0"/>
              <a:t>a highly-prized product. As a result, villages </a:t>
            </a:r>
            <a:r>
              <a:rPr lang="en-US" dirty="0" smtClean="0"/>
              <a:t>were located </a:t>
            </a:r>
            <a:r>
              <a:rPr lang="en-US" dirty="0"/>
              <a:t>in areas with abundant </a:t>
            </a:r>
            <a:r>
              <a:rPr lang="en-US" dirty="0" smtClean="0"/>
              <a:t>metals.</a:t>
            </a:r>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52325414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283</TotalTime>
  <Words>583</Words>
  <Application>Microsoft Office PowerPoint</Application>
  <PresentationFormat>Presentación en pantalla (4:3)</PresentationFormat>
  <Paragraphs>66</Paragraphs>
  <Slides>12</Slides>
  <Notes>12</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Tema de Office</vt:lpstr>
      <vt:lpstr>PREHISTORY</vt:lpstr>
      <vt:lpstr>PREHISTORY</vt:lpstr>
      <vt:lpstr>Paleolithic: Hunters </vt:lpstr>
      <vt:lpstr>Presentación de PowerPoint</vt:lpstr>
      <vt:lpstr>Presentación de PowerPoint</vt:lpstr>
      <vt:lpstr>Neolithic: Farmers</vt:lpstr>
      <vt:lpstr>Presentación de PowerPoint</vt:lpstr>
      <vt:lpstr>Presentación de PowerPoint</vt:lpstr>
      <vt:lpstr>METAL AGE </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PREHISTORY</dc:title>
  <dc:creator>Katia Teresa</dc:creator>
  <cp:lastModifiedBy>CECE 02</cp:lastModifiedBy>
  <cp:revision>22</cp:revision>
  <dcterms:created xsi:type="dcterms:W3CDTF">2015-01-20T16:52:48Z</dcterms:created>
  <dcterms:modified xsi:type="dcterms:W3CDTF">2015-10-01T14:12:18Z</dcterms:modified>
</cp:coreProperties>
</file>