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sldIdLst>
    <p:sldId id="256" r:id="rId2"/>
    <p:sldId id="257" r:id="rId3"/>
    <p:sldId id="258" r:id="rId4"/>
    <p:sldId id="259" r:id="rId5"/>
    <p:sldId id="260" r:id="rId6"/>
    <p:sldId id="261" r:id="rId7"/>
    <p:sldId id="262" r:id="rId8"/>
    <p:sldId id="263" r:id="rId9"/>
    <p:sldId id="268" r:id="rId10"/>
    <p:sldId id="265" r:id="rId11"/>
    <p:sldId id="266" r:id="rId12"/>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C9B81F-C347-4BEF-BFDF-29C42F48304A}" type="datetimeFigureOut">
              <a:rPr lang="en-US" smtClean="0"/>
              <a:pPr/>
              <a:t>6/2/2016</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042AED99-7FB4-404E-8A97-64753DCE42EC}" type="slidenum">
              <a:rPr kumimoji="0" lang="en-US" smtClean="0"/>
              <a:pPr/>
              <a:t>‹nr.›</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C9B81F-C347-4BEF-BFDF-29C42F48304A}" type="datetimeFigureOut">
              <a:rPr lang="en-US" smtClean="0"/>
              <a:pPr/>
              <a:t>6/2/2016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a:t>‹nr.›</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nSpc>
                <a:spcPct val="100000"/>
              </a:lnSpc>
            </a:pPr>
            <a:r>
              <a:rPr lang="en-GB" sz="1200" strike="noStrike" smtClean="0">
                <a:solidFill>
                  <a:srgbClr val="D1EAED"/>
                </a:solidFill>
                <a:latin typeface="Constantia"/>
              </a:rPr>
              <a:t>19/04/15</a:t>
            </a:r>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lgn="r">
              <a:lnSpc>
                <a:spcPct val="100000"/>
              </a:lnSpc>
            </a:pPr>
            <a:fld id="{D2AE9851-27A5-4F50-B060-7FF9AB743FB7}" type="slidenum">
              <a:rPr lang="en-GB" sz="1200" strike="noStrike" smtClean="0">
                <a:solidFill>
                  <a:srgbClr val="D1EAED"/>
                </a:solidFill>
                <a:latin typeface="Constantia"/>
              </a:rPr>
              <a:pPr algn="r">
                <a:lnSpc>
                  <a:spcPct val="100000"/>
                </a:lnSpc>
              </a:pPr>
              <a:t>‹nr.›</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slide" Target="slide6.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3.xml"/><Relationship Id="rId2" Type="http://schemas.openxmlformats.org/officeDocument/2006/relationships/slide" Target="slide8.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Shape 1"/>
          <p:cNvSpPr txBox="1"/>
          <p:nvPr/>
        </p:nvSpPr>
        <p:spPr>
          <a:xfrm>
            <a:off x="467640" y="1484640"/>
            <a:ext cx="7851240" cy="1511640"/>
          </a:xfrm>
          <a:prstGeom prst="rect">
            <a:avLst/>
          </a:prstGeom>
          <a:noFill/>
          <a:ln>
            <a:noFill/>
          </a:ln>
        </p:spPr>
        <p:txBody>
          <a:bodyPr lIns="0" tIns="0" rIns="18360" bIns="0" anchor="b"/>
          <a:lstStyle/>
          <a:p>
            <a:pPr algn="ctr">
              <a:lnSpc>
                <a:spcPct val="100000"/>
              </a:lnSpc>
            </a:pPr>
            <a:r>
              <a:rPr lang="en-US" sz="5000" b="1" i="1" strike="noStrike">
                <a:solidFill>
                  <a:srgbClr val="FFFFFF"/>
                </a:solidFill>
                <a:latin typeface="Calibri"/>
              </a:rPr>
              <a:t>Mixing Colours
A CLIL Lesson
Level A1</a:t>
            </a:r>
            <a:endParaRPr/>
          </a:p>
        </p:txBody>
      </p:sp>
      <p:pic>
        <p:nvPicPr>
          <p:cNvPr id="44" name="Picture 17"/>
          <p:cNvPicPr/>
          <p:nvPr/>
        </p:nvPicPr>
        <p:blipFill>
          <a:blip r:embed="rId2" cstate="print"/>
          <a:stretch/>
        </p:blipFill>
        <p:spPr>
          <a:xfrm>
            <a:off x="6588360" y="692640"/>
            <a:ext cx="2198520" cy="1748880"/>
          </a:xfrm>
          <a:prstGeom prst="rect">
            <a:avLst/>
          </a:prstGeom>
          <a:ln w="9360">
            <a:noFill/>
          </a:ln>
        </p:spPr>
      </p:pic>
      <p:sp>
        <p:nvSpPr>
          <p:cNvPr id="45" name="TextShape 2"/>
          <p:cNvSpPr txBox="1"/>
          <p:nvPr/>
        </p:nvSpPr>
        <p:spPr>
          <a:xfrm>
            <a:off x="3276000" y="3717000"/>
            <a:ext cx="2304000" cy="863640"/>
          </a:xfrm>
          <a:prstGeom prst="rect">
            <a:avLst/>
          </a:prstGeom>
          <a:solidFill>
            <a:srgbClr val="FF6600"/>
          </a:solidFill>
          <a:ln w="25560">
            <a:solidFill>
              <a:srgbClr val="0B5292"/>
            </a:solidFill>
            <a:round/>
          </a:ln>
        </p:spPr>
        <p:txBody>
          <a:bodyPr lIns="0" tIns="45000" rIns="18360" bIns="45000" anchor="ctr"/>
          <a:lstStyle/>
          <a:p>
            <a:pPr algn="ctr">
              <a:lnSpc>
                <a:spcPct val="100000"/>
              </a:lnSpc>
            </a:pPr>
            <a:r>
              <a:rPr lang="en-GB" sz="2600" b="1" strike="noStrike">
                <a:solidFill>
                  <a:srgbClr val="FFFFFF"/>
                </a:solidFill>
                <a:latin typeface="Calibri"/>
              </a:rPr>
              <a:t>ENTER</a:t>
            </a:r>
            <a:endParaRPr/>
          </a:p>
        </p:txBody>
      </p:sp>
      <p:sp>
        <p:nvSpPr>
          <p:cNvPr id="46" name="CustomShape 3"/>
          <p:cNvSpPr/>
          <p:nvPr/>
        </p:nvSpPr>
        <p:spPr>
          <a:xfrm>
            <a:off x="611640" y="6002640"/>
            <a:ext cx="7920360" cy="729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strike="noStrike">
                <a:solidFill>
                  <a:srgbClr val="FFFFFF"/>
                </a:solidFill>
                <a:latin typeface="Constantia"/>
              </a:rPr>
              <a:t>The Clil4U project has been funded with support from the European Commission. This publication reflects the views only of the author, and the Commission cannot be held responsible for any use which may be made of the information contained therein.</a:t>
            </a:r>
            <a:endParaRPr/>
          </a:p>
        </p:txBody>
      </p:sp>
      <p:pic>
        <p:nvPicPr>
          <p:cNvPr id="47" name="Billede 4"/>
          <p:cNvPicPr/>
          <p:nvPr/>
        </p:nvPicPr>
        <p:blipFill>
          <a:blip r:embed="rId3" cstate="print"/>
          <a:stretch/>
        </p:blipFill>
        <p:spPr>
          <a:xfrm>
            <a:off x="683640" y="5373360"/>
            <a:ext cx="1510200" cy="575640"/>
          </a:xfrm>
          <a:prstGeom prst="rect">
            <a:avLst/>
          </a:prstGeom>
          <a:ln>
            <a:noFill/>
          </a:ln>
        </p:spPr>
      </p:pic>
      <p:pic>
        <p:nvPicPr>
          <p:cNvPr id="48" name="Billede 6"/>
          <p:cNvPicPr/>
          <p:nvPr/>
        </p:nvPicPr>
        <p:blipFill>
          <a:blip r:embed="rId4" cstate="print"/>
          <a:stretch/>
        </p:blipFill>
        <p:spPr>
          <a:xfrm>
            <a:off x="6876360" y="5368680"/>
            <a:ext cx="1439640" cy="5594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0" y="332640"/>
            <a:ext cx="9143640" cy="761760"/>
          </a:xfrm>
          <a:prstGeom prst="rect">
            <a:avLst/>
          </a:prstGeom>
          <a:noFill/>
          <a:ln>
            <a:noFill/>
          </a:ln>
        </p:spPr>
        <p:txBody>
          <a:bodyPr lIns="0" tIns="45000" rIns="18360" bIns="45000"/>
          <a:lstStyle/>
          <a:p>
            <a:pPr algn="ctr">
              <a:lnSpc>
                <a:spcPct val="100000"/>
              </a:lnSpc>
            </a:pPr>
            <a:r>
              <a:rPr lang="en-GB" sz="4000" b="1" strike="noStrike">
                <a:solidFill>
                  <a:srgbClr val="FFFFFF"/>
                </a:solidFill>
                <a:latin typeface="Calibri"/>
              </a:rPr>
              <a:t>Learning Behaviours</a:t>
            </a:r>
            <a:endParaRPr/>
          </a:p>
        </p:txBody>
      </p:sp>
      <p:sp>
        <p:nvSpPr>
          <p:cNvPr id="92" name="CustomShape 2"/>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sp>
        <p:nvSpPr>
          <p:cNvPr id="93" name="CustomShape 3"/>
          <p:cNvSpPr/>
          <p:nvPr/>
        </p:nvSpPr>
        <p:spPr>
          <a:xfrm>
            <a:off x="118764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3" action="ppaction://hlinksldjump"/>
              </a:rPr>
              <a:t>Back to Cognition</a:t>
            </a:r>
            <a:endParaRPr dirty="0"/>
          </a:p>
        </p:txBody>
      </p:sp>
      <p:sp>
        <p:nvSpPr>
          <p:cNvPr id="94" name="CustomShape 4"/>
          <p:cNvSpPr/>
          <p:nvPr/>
        </p:nvSpPr>
        <p:spPr>
          <a:xfrm>
            <a:off x="395640" y="-7123680"/>
            <a:ext cx="8748000" cy="12355200"/>
          </a:xfrm>
          <a:prstGeom prst="rect">
            <a:avLst/>
          </a:prstGeom>
          <a:noFill/>
          <a:ln w="9360">
            <a:noFill/>
          </a:ln>
        </p:spPr>
        <p:style>
          <a:lnRef idx="0">
            <a:scrgbClr r="0" g="0" b="0"/>
          </a:lnRef>
          <a:fillRef idx="0">
            <a:scrgbClr r="0" g="0" b="0"/>
          </a:fillRef>
          <a:effectRef idx="0">
            <a:scrgbClr r="0" g="0" b="0"/>
          </a:effectRef>
          <a:fontRef idx="minor"/>
        </p:style>
        <p:txBody>
          <a:bodyPr lIns="33480" rIns="33480" bIns="179280" anchor="ctr"/>
          <a:lstStyle/>
          <a:p>
            <a:pPr>
              <a:lnSpc>
                <a:spcPct val="100000"/>
              </a:lnSpc>
            </a:pPr>
            <a:r>
              <a:rPr lang="en-GB" strike="noStrike">
                <a:solidFill>
                  <a:srgbClr val="FFFFFF"/>
                </a:solidFill>
                <a:latin typeface="Arial"/>
              </a:rPr>
              <a:t>  </a:t>
            </a:r>
            <a:r>
              <a:rPr lang="en-GB" sz="15200" strike="noStrike">
                <a:solidFill>
                  <a:srgbClr val="FFFFFF"/>
                </a:solidFill>
                <a:latin typeface="Arial"/>
              </a:rPr>
              <a:t> </a:t>
            </a:r>
            <a:r>
              <a:rPr lang="en-GB" strike="noStrike">
                <a:solidFill>
                  <a:srgbClr val="FFFFFF"/>
                </a:solidFill>
                <a:latin typeface="Arial"/>
              </a:rPr>
              <a:t>                                                                                             </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r>
              <a:rPr lang="en-GB" sz="2600" strike="noStrike">
                <a:solidFill>
                  <a:srgbClr val="FFFFFF"/>
                </a:solidFill>
                <a:latin typeface="Calibri"/>
              </a:rPr>
              <a:t>We have to </a:t>
            </a:r>
            <a:r>
              <a:rPr lang="en-GB" sz="2600" b="1" strike="noStrike">
                <a:solidFill>
                  <a:srgbClr val="002060"/>
                </a:solidFill>
                <a:latin typeface="Calibri"/>
              </a:rPr>
              <a:t>remember</a:t>
            </a:r>
            <a:r>
              <a:rPr lang="en-GB" sz="2600" strike="noStrike">
                <a:solidFill>
                  <a:srgbClr val="FFFFFF"/>
                </a:solidFill>
                <a:latin typeface="Calibri"/>
              </a:rPr>
              <a:t> a concept before we can </a:t>
            </a:r>
            <a:r>
              <a:rPr lang="en-GB" sz="2600" b="1" strike="noStrike">
                <a:solidFill>
                  <a:srgbClr val="FFFFFF"/>
                </a:solidFill>
                <a:latin typeface="Calibri"/>
              </a:rPr>
              <a:t>understand </a:t>
            </a:r>
            <a:r>
              <a:rPr lang="en-GB" sz="2600" strike="noStrike">
                <a:solidFill>
                  <a:srgbClr val="FFFFFF"/>
                </a:solidFill>
                <a:latin typeface="Calibri"/>
              </a:rPr>
              <a:t>it.
We have to </a:t>
            </a:r>
            <a:r>
              <a:rPr lang="en-GB" sz="2600" b="1" strike="noStrike">
                <a:solidFill>
                  <a:srgbClr val="002060"/>
                </a:solidFill>
                <a:latin typeface="Calibri"/>
              </a:rPr>
              <a:t>understand</a:t>
            </a:r>
            <a:r>
              <a:rPr lang="en-GB" sz="2600" b="1" strike="noStrike">
                <a:solidFill>
                  <a:srgbClr val="FFFFFF"/>
                </a:solidFill>
                <a:latin typeface="Calibri"/>
              </a:rPr>
              <a:t> </a:t>
            </a:r>
            <a:r>
              <a:rPr lang="en-GB" sz="2600" strike="noStrike">
                <a:solidFill>
                  <a:srgbClr val="FFFFFF"/>
                </a:solidFill>
                <a:latin typeface="Calibri"/>
              </a:rPr>
              <a:t>a concept before we can </a:t>
            </a:r>
            <a:r>
              <a:rPr lang="en-GB" sz="2600" b="1" strike="noStrike">
                <a:solidFill>
                  <a:srgbClr val="FFFFFF"/>
                </a:solidFill>
                <a:latin typeface="Calibri"/>
              </a:rPr>
              <a:t>apply</a:t>
            </a:r>
            <a:r>
              <a:rPr lang="en-GB" sz="2600" strike="noStrike">
                <a:solidFill>
                  <a:srgbClr val="FFFFFF"/>
                </a:solidFill>
                <a:latin typeface="Calibri"/>
              </a:rPr>
              <a:t> it.
We have to be able to</a:t>
            </a:r>
            <a:r>
              <a:rPr lang="en-GB" sz="2600" strike="noStrike">
                <a:solidFill>
                  <a:srgbClr val="002060"/>
                </a:solidFill>
                <a:latin typeface="Calibri"/>
              </a:rPr>
              <a:t> </a:t>
            </a:r>
            <a:r>
              <a:rPr lang="en-GB" sz="2600" b="1" strike="noStrike">
                <a:solidFill>
                  <a:srgbClr val="002060"/>
                </a:solidFill>
                <a:latin typeface="Calibri"/>
              </a:rPr>
              <a:t>apply </a:t>
            </a:r>
            <a:r>
              <a:rPr lang="en-GB" sz="2600" strike="noStrike">
                <a:solidFill>
                  <a:srgbClr val="FFFFFF"/>
                </a:solidFill>
                <a:latin typeface="Calibri"/>
              </a:rPr>
              <a:t>a concept before we </a:t>
            </a:r>
            <a:r>
              <a:rPr lang="en-GB" sz="2600" b="1" strike="noStrike">
                <a:solidFill>
                  <a:srgbClr val="FFFFFF"/>
                </a:solidFill>
                <a:latin typeface="Calibri"/>
              </a:rPr>
              <a:t>analyze</a:t>
            </a:r>
            <a:r>
              <a:rPr lang="en-GB" sz="2600" strike="noStrike">
                <a:solidFill>
                  <a:srgbClr val="FFFFFF"/>
                </a:solidFill>
                <a:latin typeface="Calibri"/>
              </a:rPr>
              <a:t> it.
We have to </a:t>
            </a:r>
            <a:r>
              <a:rPr lang="en-GB" sz="2600" b="1" strike="noStrike">
                <a:solidFill>
                  <a:srgbClr val="002060"/>
                </a:solidFill>
                <a:latin typeface="Calibri"/>
              </a:rPr>
              <a:t>analyze</a:t>
            </a:r>
            <a:r>
              <a:rPr lang="en-GB" sz="2600" b="1" strike="noStrike">
                <a:solidFill>
                  <a:srgbClr val="FFFFFF"/>
                </a:solidFill>
                <a:latin typeface="Calibri"/>
              </a:rPr>
              <a:t> </a:t>
            </a:r>
            <a:r>
              <a:rPr lang="en-GB" sz="2600" strike="noStrike">
                <a:solidFill>
                  <a:srgbClr val="FFFFFF"/>
                </a:solidFill>
                <a:latin typeface="Calibri"/>
              </a:rPr>
              <a:t>a concept before we can </a:t>
            </a:r>
            <a:r>
              <a:rPr lang="en-GB" sz="2600" b="1" strike="noStrike">
                <a:solidFill>
                  <a:srgbClr val="FFFFFF"/>
                </a:solidFill>
                <a:latin typeface="Calibri"/>
              </a:rPr>
              <a:t>evaluate</a:t>
            </a:r>
            <a:r>
              <a:rPr lang="en-GB" sz="2600" strike="noStrike">
                <a:solidFill>
                  <a:srgbClr val="FFFFFF"/>
                </a:solidFill>
                <a:latin typeface="Calibri"/>
              </a:rPr>
              <a:t> it.
We have to </a:t>
            </a:r>
            <a:r>
              <a:rPr lang="en-GB" sz="2600" b="1" strike="noStrike">
                <a:solidFill>
                  <a:srgbClr val="FFFFFF"/>
                </a:solidFill>
                <a:latin typeface="Calibri"/>
              </a:rPr>
              <a:t>remember, understand, apply, analyze,</a:t>
            </a:r>
            <a:endParaRPr/>
          </a:p>
          <a:p>
            <a:pPr>
              <a:lnSpc>
                <a:spcPct val="100000"/>
              </a:lnSpc>
            </a:pPr>
            <a:r>
              <a:rPr lang="en-GB" sz="2600" strike="noStrike">
                <a:solidFill>
                  <a:srgbClr val="FFFFFF"/>
                </a:solidFill>
                <a:latin typeface="Calibri"/>
              </a:rPr>
              <a:t> and </a:t>
            </a:r>
            <a:r>
              <a:rPr lang="en-GB" sz="2600" b="1" strike="noStrike">
                <a:solidFill>
                  <a:srgbClr val="002060"/>
                </a:solidFill>
                <a:latin typeface="Calibri"/>
              </a:rPr>
              <a:t>evaluate</a:t>
            </a:r>
            <a:r>
              <a:rPr lang="en-GB" sz="2600" b="1" strike="noStrike">
                <a:solidFill>
                  <a:srgbClr val="FFFFFF"/>
                </a:solidFill>
                <a:latin typeface="Calibri"/>
              </a:rPr>
              <a:t> </a:t>
            </a:r>
            <a:r>
              <a:rPr lang="en-GB" sz="2600" strike="noStrike">
                <a:solidFill>
                  <a:srgbClr val="FFFFFF"/>
                </a:solidFill>
                <a:latin typeface="Calibri"/>
              </a:rPr>
              <a:t>a concept before we can </a:t>
            </a:r>
            <a:r>
              <a:rPr lang="en-GB" sz="2600" b="1" strike="noStrike">
                <a:solidFill>
                  <a:srgbClr val="FFFFFF"/>
                </a:solidFill>
                <a:latin typeface="Calibri"/>
              </a:rPr>
              <a:t>create.</a:t>
            </a:r>
            <a:endParaRPr/>
          </a:p>
          <a:p>
            <a:pPr>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533520" y="1371600"/>
            <a:ext cx="7851240" cy="1828440"/>
          </a:xfrm>
          <a:prstGeom prst="rect">
            <a:avLst/>
          </a:prstGeom>
          <a:noFill/>
          <a:ln>
            <a:noFill/>
          </a:ln>
        </p:spPr>
        <p:txBody>
          <a:bodyPr lIns="0" tIns="0" rIns="18360" bIns="0" anchor="b"/>
          <a:lstStyle/>
          <a:p>
            <a:endParaRPr/>
          </a:p>
        </p:txBody>
      </p:sp>
      <p:sp>
        <p:nvSpPr>
          <p:cNvPr id="96" name="TextShape 2"/>
          <p:cNvSpPr txBox="1"/>
          <p:nvPr/>
        </p:nvSpPr>
        <p:spPr>
          <a:xfrm>
            <a:off x="210960" y="304920"/>
            <a:ext cx="3534120" cy="1142640"/>
          </a:xfrm>
          <a:prstGeom prst="rect">
            <a:avLst/>
          </a:prstGeom>
          <a:noFill/>
          <a:ln>
            <a:noFill/>
          </a:ln>
        </p:spPr>
        <p:txBody>
          <a:bodyPr lIns="0" tIns="45000" rIns="18360" bIns="45000"/>
          <a:lstStyle/>
          <a:p>
            <a:pPr>
              <a:lnSpc>
                <a:spcPct val="100000"/>
              </a:lnSpc>
            </a:pPr>
            <a:r>
              <a:rPr lang="en-GB" sz="5400" b="1" strike="noStrike">
                <a:solidFill>
                  <a:srgbClr val="FFFFFF"/>
                </a:solidFill>
                <a:latin typeface="Calibri"/>
              </a:rPr>
              <a:t>Bloom’s Wheel</a:t>
            </a:r>
            <a:endParaRPr/>
          </a:p>
        </p:txBody>
      </p:sp>
      <p:pic>
        <p:nvPicPr>
          <p:cNvPr id="97" name="Picture 8"/>
          <p:cNvPicPr/>
          <p:nvPr/>
        </p:nvPicPr>
        <p:blipFill>
          <a:blip r:embed="rId2" cstate="print"/>
          <a:stretch/>
        </p:blipFill>
        <p:spPr>
          <a:xfrm>
            <a:off x="611640" y="2853000"/>
            <a:ext cx="1663200" cy="1599840"/>
          </a:xfrm>
          <a:prstGeom prst="rect">
            <a:avLst/>
          </a:prstGeom>
          <a:ln w="9360">
            <a:noFill/>
          </a:ln>
        </p:spPr>
      </p:pic>
      <p:pic>
        <p:nvPicPr>
          <p:cNvPr id="98" name="Picture 1"/>
          <p:cNvPicPr/>
          <p:nvPr/>
        </p:nvPicPr>
        <p:blipFill>
          <a:blip r:embed="rId3" cstate="print"/>
          <a:stretch/>
        </p:blipFill>
        <p:spPr>
          <a:xfrm>
            <a:off x="2586240" y="260640"/>
            <a:ext cx="6557400" cy="6192360"/>
          </a:xfrm>
          <a:prstGeom prst="rect">
            <a:avLst/>
          </a:prstGeom>
          <a:ln>
            <a:noFill/>
          </a:ln>
        </p:spPr>
      </p:pic>
      <p:sp>
        <p:nvSpPr>
          <p:cNvPr id="99" name="CustomShape 3"/>
          <p:cNvSpPr/>
          <p:nvPr/>
        </p:nvSpPr>
        <p:spPr>
          <a:xfrm>
            <a:off x="467640" y="551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4" action="ppaction://hlinksldjump"/>
              </a:rPr>
              <a:t>Back to Cognition</a:t>
            </a:r>
            <a:endParaRPr dirty="0"/>
          </a:p>
        </p:txBody>
      </p:sp>
      <p:sp>
        <p:nvSpPr>
          <p:cNvPr id="100" name="CustomShape 4"/>
          <p:cNvSpPr/>
          <p:nvPr/>
        </p:nvSpPr>
        <p:spPr>
          <a:xfrm>
            <a:off x="467640" y="6165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5" action="ppaction://hlinksldjump"/>
              </a:rPr>
              <a:t>Back to Overview</a:t>
            </a:r>
            <a:endParaRPr lang="en-GB" dirty="0"/>
          </a:p>
        </p:txBody>
      </p:sp>
      <p:sp>
        <p:nvSpPr>
          <p:cNvPr id="101" name="TextShape 5"/>
          <p:cNvSpPr txBox="1"/>
          <p:nvPr/>
        </p:nvSpPr>
        <p:spPr>
          <a:xfrm>
            <a:off x="4572000" y="6309360"/>
            <a:ext cx="3352320" cy="364680"/>
          </a:xfrm>
          <a:prstGeom prst="rect">
            <a:avLst/>
          </a:prstGeom>
          <a:noFill/>
          <a:ln>
            <a:noFill/>
          </a:ln>
        </p:spPr>
        <p:txBody>
          <a:bodyPr lIns="0" tIns="0" rIns="0" bIns="0" anchor="b"/>
          <a:lstStyle/>
          <a:p>
            <a:pPr>
              <a:lnSpc>
                <a:spcPct val="100000"/>
              </a:lnSpc>
            </a:pPr>
            <a:r>
              <a:rPr lang="en-GB" sz="1200" strike="noStrike">
                <a:solidFill>
                  <a:srgbClr val="D1EAED"/>
                </a:solidFill>
                <a:latin typeface="Constantia"/>
              </a:rPr>
              <a:t>http://morethanenglish.edublogs.org</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ustomShape 1"/>
          <p:cNvSpPr/>
          <p:nvPr/>
        </p:nvSpPr>
        <p:spPr>
          <a:xfrm>
            <a:off x="1476112" y="1197280"/>
            <a:ext cx="2880000" cy="1511640"/>
          </a:xfrm>
          <a:prstGeom prst="roundRect">
            <a:avLst>
              <a:gd name="adj" fmla="val 16667"/>
            </a:avLst>
          </a:prstGeom>
          <a:solidFill>
            <a:srgbClr val="FA86E1"/>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2" action="ppaction://hlinksldjump"/>
              </a:rPr>
              <a:t>Community</a:t>
            </a:r>
            <a:endParaRPr dirty="0"/>
          </a:p>
        </p:txBody>
      </p:sp>
      <p:sp>
        <p:nvSpPr>
          <p:cNvPr id="50" name="CustomShape 2"/>
          <p:cNvSpPr/>
          <p:nvPr/>
        </p:nvSpPr>
        <p:spPr>
          <a:xfrm>
            <a:off x="4788472" y="1197280"/>
            <a:ext cx="2880000" cy="1511640"/>
          </a:xfrm>
          <a:prstGeom prst="roundRect">
            <a:avLst>
              <a:gd name="adj" fmla="val 16667"/>
            </a:avLst>
          </a:prstGeom>
          <a:solidFill>
            <a:schemeClr val="accent5">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3" action="ppaction://hlinksldjump"/>
              </a:rPr>
              <a:t>Content</a:t>
            </a:r>
            <a:endParaRPr dirty="0"/>
          </a:p>
        </p:txBody>
      </p:sp>
      <p:sp>
        <p:nvSpPr>
          <p:cNvPr id="51" name="CustomShape 3"/>
          <p:cNvSpPr/>
          <p:nvPr/>
        </p:nvSpPr>
        <p:spPr>
          <a:xfrm>
            <a:off x="324112" y="2853640"/>
            <a:ext cx="2880000" cy="1511640"/>
          </a:xfrm>
          <a:prstGeom prst="roundRect">
            <a:avLst>
              <a:gd name="adj" fmla="val 16667"/>
            </a:avLst>
          </a:prstGeom>
          <a:solidFill>
            <a:srgbClr val="FF0000"/>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4" action="ppaction://hlinksldjump"/>
              </a:rPr>
              <a:t>Competence</a:t>
            </a:r>
            <a:endParaRPr dirty="0"/>
          </a:p>
        </p:txBody>
      </p:sp>
      <p:sp>
        <p:nvSpPr>
          <p:cNvPr id="52" name="CustomShape 4"/>
          <p:cNvSpPr/>
          <p:nvPr/>
        </p:nvSpPr>
        <p:spPr>
          <a:xfrm>
            <a:off x="3132472" y="4437640"/>
            <a:ext cx="2880000" cy="1511640"/>
          </a:xfrm>
          <a:prstGeom prst="roundRect">
            <a:avLst>
              <a:gd name="adj" fmla="val 16667"/>
            </a:avLst>
          </a:prstGeom>
          <a:solidFill>
            <a:schemeClr val="tx1">
              <a:lumMod val="75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5" action="ppaction://hlinksldjump"/>
              </a:rPr>
              <a:t>Cognition</a:t>
            </a:r>
            <a:endParaRPr dirty="0"/>
          </a:p>
        </p:txBody>
      </p:sp>
      <p:sp>
        <p:nvSpPr>
          <p:cNvPr id="53" name="CustomShape 5"/>
          <p:cNvSpPr/>
          <p:nvPr/>
        </p:nvSpPr>
        <p:spPr>
          <a:xfrm>
            <a:off x="5940472" y="2853640"/>
            <a:ext cx="2880000" cy="1511640"/>
          </a:xfrm>
          <a:prstGeom prst="roundRect">
            <a:avLst>
              <a:gd name="adj" fmla="val 16667"/>
            </a:avLst>
          </a:prstGeom>
          <a:solidFill>
            <a:schemeClr val="accent4">
              <a:lumMod val="40000"/>
              <a:lumOff val="6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6" action="ppaction://hlinksldjump"/>
              </a:rPr>
              <a:t>Communication</a:t>
            </a:r>
            <a:endParaRPr dirty="0"/>
          </a:p>
        </p:txBody>
      </p:sp>
      <p:sp>
        <p:nvSpPr>
          <p:cNvPr id="54" name="CustomShape 6"/>
          <p:cNvSpPr/>
          <p:nvPr/>
        </p:nvSpPr>
        <p:spPr>
          <a:xfrm>
            <a:off x="3636472" y="3069640"/>
            <a:ext cx="1944000" cy="1007640"/>
          </a:xfrm>
          <a:prstGeom prst="ellipse">
            <a:avLst/>
          </a:prstGeom>
          <a:solidFill>
            <a:srgbClr val="FFC000"/>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3600" b="1" strike="noStrike" dirty="0">
                <a:solidFill>
                  <a:srgbClr val="002060"/>
                </a:solidFill>
                <a:latin typeface="Calibri"/>
                <a:hlinkClick r:id="rId7" action="ppaction://hlinksldjump"/>
              </a:rPr>
              <a:t>TOPIC</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TOPIC</a:t>
            </a:r>
            <a:endParaRPr/>
          </a:p>
        </p:txBody>
      </p:sp>
      <p:sp>
        <p:nvSpPr>
          <p:cNvPr id="59" name="TextShape 2"/>
          <p:cNvSpPr txBox="1"/>
          <p:nvPr/>
        </p:nvSpPr>
        <p:spPr>
          <a:xfrm>
            <a:off x="1475640" y="1268640"/>
            <a:ext cx="6912000" cy="3711960"/>
          </a:xfrm>
          <a:prstGeom prst="rect">
            <a:avLst/>
          </a:prstGeom>
          <a:noFill/>
          <a:ln>
            <a:noFill/>
          </a:ln>
        </p:spPr>
        <p:txBody>
          <a:bodyPr lIns="0" tIns="45000" rIns="18360" bIns="45000"/>
          <a:lstStyle/>
          <a:p>
            <a:pPr>
              <a:lnSpc>
                <a:spcPct val="100000"/>
              </a:lnSpc>
            </a:pPr>
            <a:r>
              <a:rPr lang="en-GB" sz="4000" strike="noStrike" dirty="0">
                <a:solidFill>
                  <a:srgbClr val="FFFFFF"/>
                </a:solidFill>
                <a:latin typeface="Calibri"/>
              </a:rPr>
              <a:t>This Art scenario teaches the students about primary and secondary colours.</a:t>
            </a:r>
            <a:endParaRPr dirty="0"/>
          </a:p>
          <a:p>
            <a:pPr>
              <a:lnSpc>
                <a:spcPct val="100000"/>
              </a:lnSpc>
            </a:pPr>
            <a:r>
              <a:rPr lang="en-GB" sz="4000" strike="noStrike" dirty="0">
                <a:solidFill>
                  <a:srgbClr val="FFFFFF"/>
                </a:solidFill>
                <a:latin typeface="Calibri"/>
              </a:rPr>
              <a:t>They learn how to mix colours and which colours are </a:t>
            </a:r>
            <a:r>
              <a:rPr lang="en-GB" sz="4000" strike="noStrike" dirty="0" smtClean="0">
                <a:solidFill>
                  <a:srgbClr val="FFFFFF"/>
                </a:solidFill>
                <a:latin typeface="Calibri"/>
              </a:rPr>
              <a:t>complementary </a:t>
            </a:r>
            <a:r>
              <a:rPr lang="en-GB" sz="4000" strike="noStrike" dirty="0">
                <a:solidFill>
                  <a:srgbClr val="FFFFFF"/>
                </a:solidFill>
                <a:latin typeface="Calibri"/>
              </a:rPr>
              <a:t>to each other.</a:t>
            </a:r>
            <a:endParaRPr dirty="0"/>
          </a:p>
          <a:p>
            <a:pPr>
              <a:lnSpc>
                <a:spcPct val="100000"/>
              </a:lnSpc>
            </a:pPr>
            <a:endParaRPr dirty="0"/>
          </a:p>
          <a:p>
            <a:pPr>
              <a:lnSpc>
                <a:spcPct val="100000"/>
              </a:lnSpc>
            </a:pPr>
            <a:endParaRPr dirty="0"/>
          </a:p>
        </p:txBody>
      </p:sp>
      <p:sp>
        <p:nvSpPr>
          <p:cNvPr id="60"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002060"/>
                </a:solidFill>
                <a:latin typeface="Calibri"/>
                <a:hlinkClick r:id="rId2" action="ppaction://hlinksldjump"/>
              </a:rPr>
              <a:t>Back to Overview</a:t>
            </a:r>
            <a:endParaRPr dirty="0"/>
          </a:p>
        </p:txBody>
      </p:sp>
      <p:pic>
        <p:nvPicPr>
          <p:cNvPr id="61" name="Picture 1"/>
          <p:cNvPicPr/>
          <p:nvPr/>
        </p:nvPicPr>
        <p:blipFill>
          <a:blip r:embed="rId3" cstate="print"/>
          <a:stretch/>
        </p:blipFill>
        <p:spPr>
          <a:xfrm>
            <a:off x="323640" y="1556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CONTENT</a:t>
            </a:r>
            <a:endParaRPr/>
          </a:p>
        </p:txBody>
      </p:sp>
      <p:sp>
        <p:nvSpPr>
          <p:cNvPr id="63" name="TextShape 2"/>
          <p:cNvSpPr txBox="1"/>
          <p:nvPr/>
        </p:nvSpPr>
        <p:spPr>
          <a:xfrm>
            <a:off x="1619640" y="1268640"/>
            <a:ext cx="6768000" cy="3711960"/>
          </a:xfrm>
          <a:prstGeom prst="rect">
            <a:avLst/>
          </a:prstGeom>
          <a:noFill/>
          <a:ln>
            <a:noFill/>
          </a:ln>
        </p:spPr>
        <p:txBody>
          <a:bodyPr lIns="0" tIns="45000" rIns="18360" bIns="45000"/>
          <a:lstStyle/>
          <a:p>
            <a:pPr>
              <a:lnSpc>
                <a:spcPct val="100000"/>
              </a:lnSpc>
            </a:pPr>
            <a:r>
              <a:rPr lang="en-GB" sz="3600" strike="noStrike" dirty="0">
                <a:solidFill>
                  <a:srgbClr val="FFFFFF"/>
                </a:solidFill>
                <a:latin typeface="Calibri"/>
              </a:rPr>
              <a:t>The Students:</a:t>
            </a:r>
            <a:endParaRPr sz="3600" dirty="0"/>
          </a:p>
          <a:p>
            <a:pPr>
              <a:lnSpc>
                <a:spcPct val="100000"/>
              </a:lnSpc>
              <a:buSzPct val="95000"/>
              <a:buFont typeface="Arial"/>
              <a:buChar char="•"/>
            </a:pPr>
            <a:r>
              <a:rPr lang="en-GB" sz="3600" strike="noStrike" dirty="0" smtClean="0">
                <a:solidFill>
                  <a:srgbClr val="FFFFFF"/>
                </a:solidFill>
                <a:latin typeface="Calibri"/>
              </a:rPr>
              <a:t> Learn </a:t>
            </a:r>
            <a:r>
              <a:rPr lang="en-GB" sz="3600" strike="noStrike" dirty="0">
                <a:solidFill>
                  <a:srgbClr val="FFFFFF"/>
                </a:solidFill>
                <a:latin typeface="Calibri"/>
              </a:rPr>
              <a:t>about primary and secondary colours</a:t>
            </a:r>
            <a:endParaRPr sz="3600" dirty="0"/>
          </a:p>
          <a:p>
            <a:pPr>
              <a:lnSpc>
                <a:spcPct val="100000"/>
              </a:lnSpc>
              <a:buSzPct val="95000"/>
              <a:buFont typeface="Arial"/>
              <a:buChar char="•"/>
            </a:pPr>
            <a:r>
              <a:rPr lang="en-GB" sz="3600" strike="noStrike" dirty="0" smtClean="0">
                <a:solidFill>
                  <a:srgbClr val="FFFFFF"/>
                </a:solidFill>
                <a:latin typeface="Calibri"/>
              </a:rPr>
              <a:t> Learn </a:t>
            </a:r>
            <a:r>
              <a:rPr lang="en-GB" sz="3600" strike="noStrike" dirty="0">
                <a:solidFill>
                  <a:srgbClr val="FFFFFF"/>
                </a:solidFill>
                <a:latin typeface="Calibri"/>
              </a:rPr>
              <a:t>how to make a colour lighter and darker</a:t>
            </a:r>
            <a:endParaRPr sz="3600" dirty="0"/>
          </a:p>
          <a:p>
            <a:pPr>
              <a:lnSpc>
                <a:spcPct val="100000"/>
              </a:lnSpc>
              <a:buSzPct val="95000"/>
              <a:buFont typeface="Arial"/>
              <a:buChar char="•"/>
            </a:pPr>
            <a:r>
              <a:rPr lang="en-GB" sz="3600" strike="noStrike" dirty="0" smtClean="0">
                <a:solidFill>
                  <a:srgbClr val="FFFFFF"/>
                </a:solidFill>
                <a:latin typeface="Calibri"/>
              </a:rPr>
              <a:t>Learn </a:t>
            </a:r>
            <a:r>
              <a:rPr lang="en-GB" sz="3600" strike="noStrike" dirty="0">
                <a:solidFill>
                  <a:srgbClr val="FFFFFF"/>
                </a:solidFill>
                <a:latin typeface="Calibri"/>
              </a:rPr>
              <a:t>how to create a specific colour</a:t>
            </a:r>
            <a:endParaRPr sz="3600" dirty="0"/>
          </a:p>
          <a:p>
            <a:pPr>
              <a:lnSpc>
                <a:spcPct val="100000"/>
              </a:lnSpc>
              <a:buSzPct val="95000"/>
              <a:buFont typeface="Arial"/>
              <a:buChar char="•"/>
            </a:pPr>
            <a:r>
              <a:rPr lang="en-GB" sz="3600" strike="noStrike" dirty="0" smtClean="0">
                <a:solidFill>
                  <a:srgbClr val="FFFFFF"/>
                </a:solidFill>
                <a:latin typeface="Calibri"/>
              </a:rPr>
              <a:t>Practice </a:t>
            </a:r>
            <a:r>
              <a:rPr lang="en-GB" sz="3600" strike="noStrike" dirty="0">
                <a:solidFill>
                  <a:srgbClr val="FFFFFF"/>
                </a:solidFill>
                <a:latin typeface="Calibri"/>
              </a:rPr>
              <a:t>how to explain their working-process to others</a:t>
            </a:r>
            <a:endParaRPr sz="3600" dirty="0"/>
          </a:p>
        </p:txBody>
      </p:sp>
      <p:sp>
        <p:nvSpPr>
          <p:cNvPr id="64"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65" name="Picture 1"/>
          <p:cNvPicPr/>
          <p:nvPr/>
        </p:nvPicPr>
        <p:blipFill>
          <a:blip r:embed="rId3" cstate="print"/>
          <a:stretch/>
        </p:blipFill>
        <p:spPr>
          <a:xfrm>
            <a:off x="251640" y="1700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Communication</a:t>
            </a:r>
            <a:endParaRPr/>
          </a:p>
        </p:txBody>
      </p:sp>
      <p:sp>
        <p:nvSpPr>
          <p:cNvPr id="67" name="TextShape 2"/>
          <p:cNvSpPr txBox="1"/>
          <p:nvPr/>
        </p:nvSpPr>
        <p:spPr>
          <a:xfrm>
            <a:off x="1187624" y="1628800"/>
            <a:ext cx="6912768" cy="4392488"/>
          </a:xfrm>
          <a:prstGeom prst="rect">
            <a:avLst/>
          </a:prstGeom>
          <a:noFill/>
          <a:ln>
            <a:noFill/>
          </a:ln>
        </p:spPr>
        <p:txBody>
          <a:bodyPr lIns="0" tIns="45000" rIns="18360" bIns="45000"/>
          <a:lstStyle/>
          <a:p>
            <a:pPr>
              <a:lnSpc>
                <a:spcPct val="100000"/>
              </a:lnSpc>
            </a:pPr>
            <a:r>
              <a:rPr lang="en-GB" sz="3200" strike="noStrike" dirty="0">
                <a:solidFill>
                  <a:srgbClr val="FFFFFF"/>
                </a:solidFill>
                <a:latin typeface="Calibri"/>
              </a:rPr>
              <a:t>The Students learn the names and shades of the colours and learn how to differentiate between primary and secondary colours. </a:t>
            </a:r>
            <a:endParaRPr sz="3200" dirty="0"/>
          </a:p>
          <a:p>
            <a:pPr>
              <a:lnSpc>
                <a:spcPct val="100000"/>
              </a:lnSpc>
            </a:pPr>
            <a:endParaRPr sz="3200" dirty="0"/>
          </a:p>
          <a:p>
            <a:pPr>
              <a:lnSpc>
                <a:spcPct val="100000"/>
              </a:lnSpc>
            </a:pPr>
            <a:r>
              <a:rPr lang="en-GB" sz="3200" strike="noStrike" dirty="0">
                <a:solidFill>
                  <a:srgbClr val="FFFFFF"/>
                </a:solidFill>
                <a:latin typeface="Calibri"/>
              </a:rPr>
              <a:t>They practice their communication skills  in activities where they explain to each other how they can make a specific colour. </a:t>
            </a:r>
            <a:endParaRPr sz="3200" dirty="0"/>
          </a:p>
          <a:p>
            <a:pPr>
              <a:lnSpc>
                <a:spcPct val="100000"/>
              </a:lnSpc>
            </a:pPr>
            <a:endParaRPr sz="3200" dirty="0"/>
          </a:p>
          <a:p>
            <a:pPr>
              <a:lnSpc>
                <a:spcPct val="100000"/>
              </a:lnSpc>
            </a:pPr>
            <a:endParaRPr sz="3200" dirty="0"/>
          </a:p>
          <a:p>
            <a:pPr>
              <a:lnSpc>
                <a:spcPct val="100000"/>
              </a:lnSpc>
            </a:pPr>
            <a:endParaRPr sz="3200" dirty="0"/>
          </a:p>
        </p:txBody>
      </p:sp>
      <p:sp>
        <p:nvSpPr>
          <p:cNvPr id="68"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a:t>
            </a:r>
            <a:r>
              <a:rPr lang="en-GB" b="1" dirty="0" smtClean="0">
                <a:solidFill>
                  <a:srgbClr val="002060"/>
                </a:solidFill>
                <a:latin typeface="Calibri"/>
                <a:hlinkClick r:id="rId2" action="ppaction://hlinksldjump"/>
              </a:rPr>
              <a:t>Overview</a:t>
            </a:r>
            <a:endParaRPr lang="en-GB" b="1" dirty="0" smtClean="0">
              <a:solidFill>
                <a:srgbClr val="002060"/>
              </a:solidFill>
              <a:latin typeface="Calibri"/>
            </a:endParaRPr>
          </a:p>
        </p:txBody>
      </p:sp>
      <p:pic>
        <p:nvPicPr>
          <p:cNvPr id="69" name="Picture 3"/>
          <p:cNvPicPr/>
          <p:nvPr/>
        </p:nvPicPr>
        <p:blipFill>
          <a:blip r:embed="rId3" cstate="print"/>
          <a:stretch/>
        </p:blipFill>
        <p:spPr>
          <a:xfrm>
            <a:off x="539640" y="260640"/>
            <a:ext cx="1218960" cy="1138320"/>
          </a:xfrm>
          <a:prstGeom prst="rect">
            <a:avLst/>
          </a:prstGeom>
          <a:ln w="9360">
            <a:noFill/>
          </a:ln>
        </p:spPr>
      </p:pic>
      <p:pic>
        <p:nvPicPr>
          <p:cNvPr id="70" name="Picture 6"/>
          <p:cNvPicPr/>
          <p:nvPr/>
        </p:nvPicPr>
        <p:blipFill>
          <a:blip r:embed="rId4" cstate="print"/>
          <a:stretch/>
        </p:blipFill>
        <p:spPr>
          <a:xfrm>
            <a:off x="7164360" y="332640"/>
            <a:ext cx="1228320" cy="114264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COGNITION</a:t>
            </a:r>
            <a:endParaRPr/>
          </a:p>
        </p:txBody>
      </p:sp>
      <p:sp>
        <p:nvSpPr>
          <p:cNvPr id="72" name="TextShape 2"/>
          <p:cNvSpPr txBox="1"/>
          <p:nvPr/>
        </p:nvSpPr>
        <p:spPr>
          <a:xfrm>
            <a:off x="464400" y="1261800"/>
            <a:ext cx="7854480" cy="4608000"/>
          </a:xfrm>
          <a:prstGeom prst="rect">
            <a:avLst/>
          </a:prstGeom>
          <a:noFill/>
          <a:ln>
            <a:noFill/>
          </a:ln>
        </p:spPr>
        <p:txBody>
          <a:bodyPr lIns="0" tIns="45000" rIns="18360" bIns="45000"/>
          <a:lstStyle/>
          <a:p>
            <a:pPr>
              <a:lnSpc>
                <a:spcPct val="100000"/>
              </a:lnSpc>
            </a:pPr>
            <a:r>
              <a:rPr lang="en-GB" sz="3200" strike="noStrike" dirty="0">
                <a:solidFill>
                  <a:srgbClr val="FFFFFF"/>
                </a:solidFill>
                <a:latin typeface="Calibri"/>
              </a:rPr>
              <a:t>During the work with the scenario</a:t>
            </a:r>
            <a:endParaRPr dirty="0"/>
          </a:p>
          <a:p>
            <a:pPr>
              <a:lnSpc>
                <a:spcPct val="100000"/>
              </a:lnSpc>
            </a:pPr>
            <a:r>
              <a:rPr lang="en-GB" sz="3200" strike="noStrike" dirty="0">
                <a:solidFill>
                  <a:srgbClr val="FFFFFF"/>
                </a:solidFill>
                <a:latin typeface="Calibri"/>
              </a:rPr>
              <a:t>the Students use both Lower and Higher</a:t>
            </a:r>
            <a:endParaRPr dirty="0"/>
          </a:p>
          <a:p>
            <a:pPr>
              <a:lnSpc>
                <a:spcPct val="100000"/>
              </a:lnSpc>
            </a:pPr>
            <a:r>
              <a:rPr lang="en-GB" sz="3200" strike="noStrike" dirty="0">
                <a:solidFill>
                  <a:srgbClr val="FFFFFF"/>
                </a:solidFill>
                <a:latin typeface="Calibri"/>
              </a:rPr>
              <a:t>Order Thinking Skills (LOTS and HOTS)</a:t>
            </a:r>
            <a:endParaRPr dirty="0"/>
          </a:p>
          <a:p>
            <a:pPr>
              <a:lnSpc>
                <a:spcPct val="100000"/>
              </a:lnSpc>
            </a:pPr>
            <a:r>
              <a:rPr lang="en-GB" sz="3200" strike="noStrike" dirty="0">
                <a:solidFill>
                  <a:srgbClr val="FFFFFF"/>
                </a:solidFill>
                <a:latin typeface="Calibri"/>
              </a:rPr>
              <a:t>Starting off with the naming and description of colours they move on to understand and explain the difference between primary and secondary colours. The colours are </a:t>
            </a:r>
            <a:endParaRPr lang="en-GB" sz="3200" strike="noStrike" dirty="0" smtClean="0">
              <a:solidFill>
                <a:srgbClr val="FFFFFF"/>
              </a:solidFill>
              <a:latin typeface="Calibri"/>
            </a:endParaRPr>
          </a:p>
          <a:p>
            <a:pPr>
              <a:lnSpc>
                <a:spcPct val="100000"/>
              </a:lnSpc>
            </a:pPr>
            <a:r>
              <a:rPr lang="en-GB" sz="3200" strike="noStrike" dirty="0" smtClean="0">
                <a:solidFill>
                  <a:srgbClr val="FFFFFF"/>
                </a:solidFill>
                <a:latin typeface="Calibri"/>
              </a:rPr>
              <a:t>classified </a:t>
            </a:r>
            <a:r>
              <a:rPr lang="en-GB" sz="3200" strike="noStrike" dirty="0">
                <a:solidFill>
                  <a:srgbClr val="FFFFFF"/>
                </a:solidFill>
                <a:latin typeface="Calibri"/>
              </a:rPr>
              <a:t>and </a:t>
            </a:r>
            <a:r>
              <a:rPr lang="en-GB" sz="3200" strike="noStrike" dirty="0" err="1">
                <a:solidFill>
                  <a:srgbClr val="FFFFFF"/>
                </a:solidFill>
                <a:latin typeface="Calibri"/>
              </a:rPr>
              <a:t>analyzed</a:t>
            </a:r>
            <a:r>
              <a:rPr lang="en-GB" sz="3200" strike="noStrike" dirty="0">
                <a:solidFill>
                  <a:srgbClr val="FFFFFF"/>
                </a:solidFill>
                <a:latin typeface="Calibri"/>
              </a:rPr>
              <a:t> and new </a:t>
            </a:r>
            <a:endParaRPr lang="en-GB" sz="3200" strike="noStrike" dirty="0" smtClean="0">
              <a:solidFill>
                <a:srgbClr val="FFFFFF"/>
              </a:solidFill>
              <a:latin typeface="Calibri"/>
            </a:endParaRPr>
          </a:p>
          <a:p>
            <a:pPr>
              <a:lnSpc>
                <a:spcPct val="100000"/>
              </a:lnSpc>
            </a:pPr>
            <a:r>
              <a:rPr lang="en-GB" sz="3200" strike="noStrike" smtClean="0">
                <a:solidFill>
                  <a:srgbClr val="FFFFFF"/>
                </a:solidFill>
                <a:latin typeface="Calibri"/>
              </a:rPr>
              <a:t>colours </a:t>
            </a:r>
            <a:r>
              <a:rPr lang="en-GB" sz="3200" strike="noStrike" dirty="0">
                <a:solidFill>
                  <a:srgbClr val="FFFFFF"/>
                </a:solidFill>
                <a:latin typeface="Calibri"/>
              </a:rPr>
              <a:t>are created based on </a:t>
            </a:r>
            <a:r>
              <a:rPr lang="en-GB" sz="3200" strike="noStrike">
                <a:solidFill>
                  <a:srgbClr val="FFFFFF"/>
                </a:solidFill>
                <a:latin typeface="Calibri"/>
              </a:rPr>
              <a:t>the </a:t>
            </a:r>
            <a:endParaRPr lang="en-GB" sz="3200" strike="noStrike" smtClean="0">
              <a:solidFill>
                <a:srgbClr val="FFFFFF"/>
              </a:solidFill>
              <a:latin typeface="Calibri"/>
            </a:endParaRPr>
          </a:p>
          <a:p>
            <a:pPr>
              <a:lnSpc>
                <a:spcPct val="100000"/>
              </a:lnSpc>
            </a:pPr>
            <a:r>
              <a:rPr lang="en-GB" sz="3200" strike="noStrike" smtClean="0">
                <a:solidFill>
                  <a:srgbClr val="FFFFFF"/>
                </a:solidFill>
                <a:latin typeface="Calibri"/>
              </a:rPr>
              <a:t>gained </a:t>
            </a:r>
            <a:r>
              <a:rPr lang="en-GB" sz="3200" strike="noStrike" dirty="0">
                <a:solidFill>
                  <a:srgbClr val="FFFFFF"/>
                </a:solidFill>
                <a:latin typeface="Calibri"/>
              </a:rPr>
              <a:t>knowledge. </a:t>
            </a: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p:txBody>
      </p:sp>
      <p:sp>
        <p:nvSpPr>
          <p:cNvPr id="73"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74" name="Picture 23"/>
          <p:cNvPicPr/>
          <p:nvPr/>
        </p:nvPicPr>
        <p:blipFill>
          <a:blip r:embed="rId3" cstate="print"/>
          <a:stretch/>
        </p:blipFill>
        <p:spPr>
          <a:xfrm>
            <a:off x="7308304" y="692696"/>
            <a:ext cx="1835336" cy="2123584"/>
          </a:xfrm>
          <a:prstGeom prst="rect">
            <a:avLst/>
          </a:prstGeom>
          <a:ln w="9360">
            <a:noFill/>
          </a:ln>
        </p:spPr>
      </p:pic>
      <p:sp>
        <p:nvSpPr>
          <p:cNvPr id="6" name="CustomShape 3"/>
          <p:cNvSpPr/>
          <p:nvPr/>
        </p:nvSpPr>
        <p:spPr>
          <a:xfrm>
            <a:off x="6372200" y="450912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US" sz="1200" b="1" dirty="0">
                <a:solidFill>
                  <a:srgbClr val="FFFFFF"/>
                </a:solidFill>
                <a:latin typeface="Calibri"/>
                <a:hlinkClick r:id="rId4" action="ppaction://hlinksldjump"/>
              </a:rPr>
              <a:t>Taxonomy of Learning </a:t>
            </a:r>
            <a:r>
              <a:rPr lang="en-US" sz="1200" b="1" dirty="0" err="1">
                <a:solidFill>
                  <a:srgbClr val="FFFFFF"/>
                </a:solidFill>
                <a:latin typeface="Calibri"/>
                <a:hlinkClick r:id="rId4" action="ppaction://hlinksldjump"/>
              </a:rPr>
              <a:t>Behaviours</a:t>
            </a:r>
            <a:r>
              <a:rPr lang="en-US" sz="1200" b="1" dirty="0">
                <a:solidFill>
                  <a:srgbClr val="FFFFFF"/>
                </a:solidFill>
                <a:latin typeface="Calibri"/>
                <a:hlinkClick r:id="rId4" action="ppaction://hlinksldjump"/>
              </a:rPr>
              <a:t> </a:t>
            </a:r>
            <a:endParaRPr lang="en-US" sz="1200" dirty="0"/>
          </a:p>
        </p:txBody>
      </p:sp>
      <p:sp>
        <p:nvSpPr>
          <p:cNvPr id="7" name="CustomShape 3"/>
          <p:cNvSpPr/>
          <p:nvPr/>
        </p:nvSpPr>
        <p:spPr>
          <a:xfrm>
            <a:off x="6372200" y="5085184"/>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smtClean="0">
                <a:solidFill>
                  <a:srgbClr val="002060"/>
                </a:solidFill>
                <a:latin typeface="Calibri"/>
                <a:hlinkClick r:id="rId5" action="ppaction://hlinksldjump"/>
              </a:rPr>
              <a:t>Learning Behaviours</a:t>
            </a:r>
            <a:endParaRPr lang="en-GB" dirty="0"/>
          </a:p>
        </p:txBody>
      </p:sp>
      <p:sp>
        <p:nvSpPr>
          <p:cNvPr id="8" name="CustomShape 3"/>
          <p:cNvSpPr/>
          <p:nvPr/>
        </p:nvSpPr>
        <p:spPr>
          <a:xfrm>
            <a:off x="6372200" y="5661248"/>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smtClean="0">
                <a:solidFill>
                  <a:srgbClr val="002060"/>
                </a:solidFill>
                <a:latin typeface="Calibri"/>
                <a:hlinkClick r:id="rId6" action="ppaction://hlinksldjump"/>
              </a:rPr>
              <a:t>Blooms Wheel</a:t>
            </a:r>
            <a:endParaRPr lang="en-GB"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COMPETENCE</a:t>
            </a:r>
            <a:endParaRPr/>
          </a:p>
        </p:txBody>
      </p:sp>
      <p:sp>
        <p:nvSpPr>
          <p:cNvPr id="76" name="TextShape 2"/>
          <p:cNvSpPr txBox="1"/>
          <p:nvPr/>
        </p:nvSpPr>
        <p:spPr>
          <a:xfrm>
            <a:off x="1547664" y="1196752"/>
            <a:ext cx="6768000" cy="4176000"/>
          </a:xfrm>
          <a:prstGeom prst="rect">
            <a:avLst/>
          </a:prstGeom>
          <a:noFill/>
          <a:ln>
            <a:noFill/>
          </a:ln>
        </p:spPr>
        <p:txBody>
          <a:bodyPr lIns="0" tIns="45000" rIns="18360" bIns="45000"/>
          <a:lstStyle/>
          <a:p>
            <a:pPr>
              <a:lnSpc>
                <a:spcPct val="100000"/>
              </a:lnSpc>
            </a:pPr>
            <a:r>
              <a:rPr lang="en-GB" sz="3200" strike="noStrike" dirty="0">
                <a:solidFill>
                  <a:srgbClr val="FFFFFF"/>
                </a:solidFill>
                <a:latin typeface="Calibri"/>
              </a:rPr>
              <a:t>The students :</a:t>
            </a:r>
            <a:endParaRPr sz="3200" dirty="0"/>
          </a:p>
          <a:p>
            <a:pPr>
              <a:lnSpc>
                <a:spcPct val="100000"/>
              </a:lnSpc>
              <a:buSzPct val="95000"/>
              <a:buFont typeface="Arial"/>
              <a:buChar char="•"/>
            </a:pPr>
            <a:r>
              <a:rPr lang="en-GB" sz="3200" strike="noStrike" dirty="0">
                <a:solidFill>
                  <a:srgbClr val="FFFFFF"/>
                </a:solidFill>
                <a:latin typeface="Calibri"/>
              </a:rPr>
              <a:t>Can name the primary colours</a:t>
            </a:r>
            <a:endParaRPr sz="3200" dirty="0"/>
          </a:p>
          <a:p>
            <a:pPr>
              <a:lnSpc>
                <a:spcPct val="100000"/>
              </a:lnSpc>
              <a:buSzPct val="95000"/>
              <a:buFont typeface="Arial"/>
              <a:buChar char="•"/>
            </a:pPr>
            <a:r>
              <a:rPr lang="en-GB" sz="3200" strike="noStrike" dirty="0">
                <a:solidFill>
                  <a:srgbClr val="FFFFFF"/>
                </a:solidFill>
                <a:latin typeface="Calibri"/>
              </a:rPr>
              <a:t>Know the difference between primary and secondary colours</a:t>
            </a:r>
            <a:endParaRPr sz="3200" dirty="0"/>
          </a:p>
          <a:p>
            <a:pPr>
              <a:lnSpc>
                <a:spcPct val="100000"/>
              </a:lnSpc>
              <a:buSzPct val="95000"/>
              <a:buFont typeface="Arial"/>
              <a:buChar char="•"/>
            </a:pPr>
            <a:r>
              <a:rPr lang="en-GB" sz="3200" strike="noStrike" dirty="0">
                <a:solidFill>
                  <a:srgbClr val="FFFFFF"/>
                </a:solidFill>
                <a:latin typeface="Calibri"/>
              </a:rPr>
              <a:t>Know how to mix the most common secondary colours</a:t>
            </a:r>
            <a:endParaRPr sz="3200" dirty="0"/>
          </a:p>
          <a:p>
            <a:pPr>
              <a:lnSpc>
                <a:spcPct val="100000"/>
              </a:lnSpc>
              <a:buSzPct val="95000"/>
              <a:buFont typeface="Arial"/>
              <a:buChar char="•"/>
            </a:pPr>
            <a:r>
              <a:rPr lang="en-GB" sz="3200" strike="noStrike" dirty="0">
                <a:solidFill>
                  <a:srgbClr val="FFFFFF"/>
                </a:solidFill>
                <a:latin typeface="Calibri"/>
              </a:rPr>
              <a:t>Can explain which primary colours a secondary colour consists of</a:t>
            </a:r>
            <a:endParaRPr sz="3200" dirty="0"/>
          </a:p>
          <a:p>
            <a:pPr>
              <a:lnSpc>
                <a:spcPct val="100000"/>
              </a:lnSpc>
              <a:buSzPct val="95000"/>
              <a:buFont typeface="Arial"/>
              <a:buChar char="•"/>
            </a:pPr>
            <a:r>
              <a:rPr lang="en-GB" sz="3200" strike="noStrike" dirty="0">
                <a:solidFill>
                  <a:srgbClr val="FFFFFF"/>
                </a:solidFill>
                <a:latin typeface="Calibri"/>
              </a:rPr>
              <a:t>Can make a small instruction video</a:t>
            </a:r>
            <a:endParaRPr sz="3200" dirty="0"/>
          </a:p>
        </p:txBody>
      </p:sp>
      <p:sp>
        <p:nvSpPr>
          <p:cNvPr id="77"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78" name="Picture 1"/>
          <p:cNvPicPr/>
          <p:nvPr/>
        </p:nvPicPr>
        <p:blipFill>
          <a:blip r:embed="rId3" cstate="print"/>
          <a:stretch/>
        </p:blipFill>
        <p:spPr>
          <a:xfrm>
            <a:off x="467640" y="1700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COMMUNITY</a:t>
            </a:r>
            <a:endParaRPr/>
          </a:p>
        </p:txBody>
      </p:sp>
      <p:sp>
        <p:nvSpPr>
          <p:cNvPr id="80" name="TextShape 2"/>
          <p:cNvSpPr txBox="1"/>
          <p:nvPr/>
        </p:nvSpPr>
        <p:spPr>
          <a:xfrm>
            <a:off x="1403640" y="1268640"/>
            <a:ext cx="7128360" cy="4320000"/>
          </a:xfrm>
          <a:prstGeom prst="rect">
            <a:avLst/>
          </a:prstGeom>
          <a:noFill/>
          <a:ln>
            <a:noFill/>
          </a:ln>
        </p:spPr>
        <p:txBody>
          <a:bodyPr lIns="0" tIns="45000" rIns="18360" bIns="45000"/>
          <a:lstStyle/>
          <a:p>
            <a:pPr>
              <a:lnSpc>
                <a:spcPct val="100000"/>
              </a:lnSpc>
            </a:pPr>
            <a:r>
              <a:rPr lang="en-GB" sz="3600" strike="noStrike" dirty="0">
                <a:solidFill>
                  <a:srgbClr val="FFFFFF"/>
                </a:solidFill>
                <a:latin typeface="Calibri"/>
              </a:rPr>
              <a:t>Colours are an important part of everyday life. They are widely used in communication of emotions, personality, to get attention …</a:t>
            </a:r>
            <a:endParaRPr sz="3600" dirty="0"/>
          </a:p>
          <a:p>
            <a:pPr>
              <a:lnSpc>
                <a:spcPct val="100000"/>
              </a:lnSpc>
            </a:pPr>
            <a:r>
              <a:rPr lang="en-GB" sz="3600" strike="noStrike" dirty="0">
                <a:solidFill>
                  <a:srgbClr val="FFFFFF"/>
                </a:solidFill>
                <a:latin typeface="Calibri"/>
              </a:rPr>
              <a:t>Being able to use and understand when and how colours affect us enhances our comprehension of the surrounding world.</a:t>
            </a:r>
            <a:endParaRPr sz="3600" dirty="0"/>
          </a:p>
          <a:p>
            <a:pPr>
              <a:lnSpc>
                <a:spcPct val="100000"/>
              </a:lnSpc>
            </a:pPr>
            <a:endParaRPr sz="3600" dirty="0"/>
          </a:p>
          <a:p>
            <a:pPr>
              <a:lnSpc>
                <a:spcPct val="100000"/>
              </a:lnSpc>
            </a:pPr>
            <a:endParaRPr sz="3600" dirty="0"/>
          </a:p>
        </p:txBody>
      </p:sp>
      <p:sp>
        <p:nvSpPr>
          <p:cNvPr id="81"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82" name="Picture 1"/>
          <p:cNvPicPr/>
          <p:nvPr/>
        </p:nvPicPr>
        <p:blipFill>
          <a:blip r:embed="rId3" cstate="print"/>
          <a:stretch/>
        </p:blipFill>
        <p:spPr>
          <a:xfrm>
            <a:off x="179640" y="184500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539640" y="908640"/>
            <a:ext cx="7851240" cy="689040"/>
          </a:xfrm>
          <a:prstGeom prst="rect">
            <a:avLst/>
          </a:prstGeom>
          <a:noFill/>
          <a:ln>
            <a:noFill/>
          </a:ln>
        </p:spPr>
        <p:txBody>
          <a:bodyPr lIns="0" tIns="0" rIns="18360" bIns="0" anchor="b"/>
          <a:lstStyle/>
          <a:p>
            <a:pPr algn="ctr">
              <a:lnSpc>
                <a:spcPct val="100000"/>
              </a:lnSpc>
            </a:pPr>
            <a:r>
              <a:rPr lang="en-US" sz="5600" b="1" strike="noStrike" dirty="0">
                <a:solidFill>
                  <a:srgbClr val="FFFFFF"/>
                </a:solidFill>
                <a:latin typeface="Calibri"/>
              </a:rPr>
              <a:t>Bloom’s Revised Taxonomy of Learning </a:t>
            </a:r>
            <a:r>
              <a:rPr lang="en-US" sz="5600" b="1" strike="noStrike" dirty="0" err="1">
                <a:solidFill>
                  <a:srgbClr val="FFFFFF"/>
                </a:solidFill>
                <a:latin typeface="Calibri"/>
              </a:rPr>
              <a:t>Behaviours</a:t>
            </a:r>
            <a:r>
              <a:rPr lang="en-US" sz="5600" b="1" strike="noStrike" dirty="0">
                <a:solidFill>
                  <a:srgbClr val="FFFFFF"/>
                </a:solidFill>
                <a:latin typeface="Calibri"/>
              </a:rPr>
              <a:t> </a:t>
            </a:r>
            <a:endParaRPr dirty="0"/>
          </a:p>
        </p:txBody>
      </p:sp>
      <p:sp>
        <p:nvSpPr>
          <p:cNvPr id="83" name="TextShape 2"/>
          <p:cNvSpPr txBox="1"/>
          <p:nvPr/>
        </p:nvSpPr>
        <p:spPr>
          <a:xfrm>
            <a:off x="533520" y="1268640"/>
            <a:ext cx="7854480" cy="5040360"/>
          </a:xfrm>
          <a:prstGeom prst="rect">
            <a:avLst/>
          </a:prstGeom>
          <a:noFill/>
          <a:ln>
            <a:noFill/>
          </a:ln>
        </p:spPr>
        <p:txBody>
          <a:bodyPr lIns="0" tIns="45000" rIns="18360" bIns="45000"/>
          <a:lstStyle/>
          <a:p>
            <a:pPr>
              <a:lnSpc>
                <a:spcPct val="100000"/>
              </a:lnSpc>
            </a:pPr>
            <a:endParaRPr/>
          </a:p>
          <a:p>
            <a:pPr>
              <a:lnSpc>
                <a:spcPct val="100000"/>
              </a:lnSpc>
            </a:pPr>
            <a:endParaRPr/>
          </a:p>
        </p:txBody>
      </p:sp>
      <p:sp>
        <p:nvSpPr>
          <p:cNvPr id="84"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sp>
        <p:nvSpPr>
          <p:cNvPr id="85" name="CustomShape 4"/>
          <p:cNvSpPr/>
          <p:nvPr/>
        </p:nvSpPr>
        <p:spPr>
          <a:xfrm>
            <a:off x="824760" y="1556640"/>
            <a:ext cx="7314120" cy="3312000"/>
          </a:xfrm>
          <a:prstGeom prst="rightArrow">
            <a:avLst>
              <a:gd name="adj1" fmla="val 50000"/>
              <a:gd name="adj2" fmla="val 50000"/>
            </a:avLst>
          </a:prstGeom>
          <a:solidFill>
            <a:schemeClr val="accent1">
              <a:tint val="40000"/>
              <a:hueOff val="0"/>
              <a:satOff val="0"/>
              <a:lumOff val="0"/>
              <a:alphaOff val="0"/>
            </a:schemeClr>
          </a:solidFill>
          <a:ln>
            <a:noFill/>
          </a:ln>
        </p:spPr>
        <p:style>
          <a:lnRef idx="0">
            <a:scrgbClr r="0" g="0" b="0"/>
          </a:lnRef>
          <a:fillRef idx="0">
            <a:scrgbClr r="0" g="0" b="0"/>
          </a:fillRef>
          <a:effectRef idx="0">
            <a:scrgbClr r="0" g="0" b="0"/>
          </a:effectRef>
          <a:fontRef idx="minor"/>
        </p:style>
      </p:sp>
      <p:sp>
        <p:nvSpPr>
          <p:cNvPr id="86" name="CustomShape 5"/>
          <p:cNvSpPr/>
          <p:nvPr/>
        </p:nvSpPr>
        <p:spPr>
          <a:xfrm>
            <a:off x="181440" y="2550600"/>
            <a:ext cx="1337760" cy="1324440"/>
          </a:xfrm>
          <a:prstGeom prst="roundRect">
            <a:avLst>
              <a:gd name="adj" fmla="val 16667"/>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Remember</a:t>
            </a:r>
            <a:endParaRPr/>
          </a:p>
        </p:txBody>
      </p:sp>
      <p:sp>
        <p:nvSpPr>
          <p:cNvPr id="87" name="CustomShape 6"/>
          <p:cNvSpPr/>
          <p:nvPr/>
        </p:nvSpPr>
        <p:spPr>
          <a:xfrm>
            <a:off x="1634040" y="2550600"/>
            <a:ext cx="1337760" cy="1324440"/>
          </a:xfrm>
          <a:prstGeom prst="roundRect">
            <a:avLst>
              <a:gd name="adj" fmla="val 16667"/>
            </a:avLst>
          </a:prstGeom>
          <a:solidFill>
            <a:schemeClr val="accent2"/>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Understand</a:t>
            </a:r>
            <a:endParaRPr/>
          </a:p>
        </p:txBody>
      </p:sp>
      <p:sp>
        <p:nvSpPr>
          <p:cNvPr id="88" name="CustomShape 7"/>
          <p:cNvSpPr/>
          <p:nvPr/>
        </p:nvSpPr>
        <p:spPr>
          <a:xfrm>
            <a:off x="3139920" y="2508840"/>
            <a:ext cx="1337760" cy="1324440"/>
          </a:xfrm>
          <a:prstGeom prst="roundRect">
            <a:avLst>
              <a:gd name="adj" fmla="val 16667"/>
            </a:avLst>
          </a:prstGeom>
          <a:solidFill>
            <a:schemeClr val="accent2">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Apply</a:t>
            </a:r>
            <a:endParaRPr/>
          </a:p>
        </p:txBody>
      </p:sp>
      <p:sp>
        <p:nvSpPr>
          <p:cNvPr id="89" name="CustomShape 8"/>
          <p:cNvSpPr/>
          <p:nvPr/>
        </p:nvSpPr>
        <p:spPr>
          <a:xfrm>
            <a:off x="4539600" y="2550600"/>
            <a:ext cx="1337760" cy="1324440"/>
          </a:xfrm>
          <a:prstGeom prst="roundRect">
            <a:avLst>
              <a:gd name="adj" fmla="val 16667"/>
            </a:avLst>
          </a:prstGeom>
          <a:solidFill>
            <a:schemeClr val="accent3">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Analyze</a:t>
            </a:r>
            <a:endParaRPr/>
          </a:p>
        </p:txBody>
      </p:sp>
      <p:sp>
        <p:nvSpPr>
          <p:cNvPr id="90" name="CustomShape 9"/>
          <p:cNvSpPr/>
          <p:nvPr/>
        </p:nvSpPr>
        <p:spPr>
          <a:xfrm>
            <a:off x="5992200" y="2550600"/>
            <a:ext cx="1337760" cy="1324440"/>
          </a:xfrm>
          <a:prstGeom prst="roundRect">
            <a:avLst>
              <a:gd name="adj" fmla="val 16667"/>
            </a:avLst>
          </a:prstGeom>
          <a:solidFill>
            <a:schemeClr val="accent4">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Evaluate</a:t>
            </a:r>
            <a:endParaRPr/>
          </a:p>
        </p:txBody>
      </p:sp>
      <p:sp>
        <p:nvSpPr>
          <p:cNvPr id="91" name="CustomShape 10"/>
          <p:cNvSpPr/>
          <p:nvPr/>
        </p:nvSpPr>
        <p:spPr>
          <a:xfrm>
            <a:off x="7444800" y="2550600"/>
            <a:ext cx="1337760" cy="1324440"/>
          </a:xfrm>
          <a:prstGeom prst="roundRect">
            <a:avLst>
              <a:gd name="adj" fmla="val 16667"/>
            </a:avLst>
          </a:prstGeom>
          <a:solidFill>
            <a:schemeClr val="accent5">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Create</a:t>
            </a:r>
            <a:endParaRPr/>
          </a:p>
        </p:txBody>
      </p:sp>
      <p:sp>
        <p:nvSpPr>
          <p:cNvPr id="92" name="CustomShape 11"/>
          <p:cNvSpPr/>
          <p:nvPr/>
        </p:nvSpPr>
        <p:spPr>
          <a:xfrm>
            <a:off x="7164360" y="4725000"/>
            <a:ext cx="1728000" cy="1367640"/>
          </a:xfrm>
          <a:prstGeom prst="roundRect">
            <a:avLst>
              <a:gd name="adj" fmla="val 16667"/>
            </a:avLst>
          </a:prstGeom>
          <a:solidFill>
            <a:schemeClr val="accent5">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a:solidFill>
                  <a:srgbClr val="FFFFFF"/>
                </a:solidFill>
                <a:latin typeface="Constantia"/>
              </a:rPr>
              <a:t>Higher Order Thinking Skills - HOTS</a:t>
            </a:r>
            <a:endParaRPr/>
          </a:p>
        </p:txBody>
      </p:sp>
      <p:sp>
        <p:nvSpPr>
          <p:cNvPr id="93" name="CustomShape 12"/>
          <p:cNvSpPr/>
          <p:nvPr/>
        </p:nvSpPr>
        <p:spPr>
          <a:xfrm>
            <a:off x="467640" y="4653000"/>
            <a:ext cx="1728000" cy="1367640"/>
          </a:xfrm>
          <a:prstGeom prst="roundRect">
            <a:avLst>
              <a:gd name="adj" fmla="val 16667"/>
            </a:avLst>
          </a:prstGeom>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a:solidFill>
                  <a:srgbClr val="FFFFFF"/>
                </a:solidFill>
                <a:latin typeface="Constantia"/>
              </a:rPr>
              <a:t>Lower Order Thinking Skills - LOTS</a:t>
            </a:r>
            <a:endParaRPr/>
          </a:p>
        </p:txBody>
      </p:sp>
      <p:sp>
        <p:nvSpPr>
          <p:cNvPr id="94" name="CustomShape 13"/>
          <p:cNvSpPr/>
          <p:nvPr/>
        </p:nvSpPr>
        <p:spPr>
          <a:xfrm>
            <a:off x="2699640" y="5229360"/>
            <a:ext cx="4104000" cy="431640"/>
          </a:xfrm>
          <a:prstGeom prst="rightArrow">
            <a:avLst>
              <a:gd name="adj1" fmla="val 50000"/>
              <a:gd name="adj2" fmla="val 50000"/>
            </a:avLst>
          </a:prstGeom>
          <a:ln>
            <a:round/>
          </a:ln>
        </p:spPr>
        <p:style>
          <a:lnRef idx="2">
            <a:schemeClr val="accent1">
              <a:shade val="50000"/>
            </a:schemeClr>
          </a:lnRef>
          <a:fillRef idx="1">
            <a:schemeClr val="accent1"/>
          </a:fillRef>
          <a:effectRef idx="0">
            <a:schemeClr val="accent1"/>
          </a:effectRef>
          <a:fontRef idx="minor"/>
        </p:style>
      </p:sp>
      <p:sp>
        <p:nvSpPr>
          <p:cNvPr id="95" name="CustomShape 14"/>
          <p:cNvSpPr/>
          <p:nvPr/>
        </p:nvSpPr>
        <p:spPr>
          <a:xfrm>
            <a:off x="467640" y="6237360"/>
            <a:ext cx="2520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3" action="ppaction://hlinksldjump"/>
              </a:rPr>
              <a:t>Back to Cognition</a:t>
            </a:r>
            <a:endParaRP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TotalTime>
  <Words>385</Words>
  <Application>Microsoft Office PowerPoint</Application>
  <PresentationFormat>Skærmshow (4:3)</PresentationFormat>
  <Paragraphs>99</Paragraphs>
  <Slides>11</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11</vt:i4>
      </vt:variant>
    </vt:vector>
  </HeadingPairs>
  <TitlesOfParts>
    <vt:vector size="16" baseType="lpstr">
      <vt:lpstr>Arial</vt:lpstr>
      <vt:lpstr>Calibri</vt:lpstr>
      <vt:lpstr>Constantia</vt:lpstr>
      <vt:lpstr>Wingdings 2</vt:lpstr>
      <vt:lpstr>Flow</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Lise Kjems Knattrup</cp:lastModifiedBy>
  <cp:revision>8</cp:revision>
  <dcterms:modified xsi:type="dcterms:W3CDTF">2016-06-02T08:00:41Z</dcterms:modified>
</cp:coreProperties>
</file>