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sldIdLst>
    <p:sldId id="256" r:id="rId2"/>
    <p:sldId id="257" r:id="rId3"/>
    <p:sldId id="258" r:id="rId4"/>
    <p:sldId id="259" r:id="rId5"/>
    <p:sldId id="260" r:id="rId6"/>
    <p:sldId id="261" r:id="rId7"/>
    <p:sldId id="262" r:id="rId8"/>
    <p:sldId id="263" r:id="rId9"/>
    <p:sldId id="268" r:id="rId10"/>
    <p:sldId id="265" r:id="rId11"/>
    <p:sldId id="266" r:id="rId12"/>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7C9B81F-C347-4BEF-BFDF-29C42F48304A}" type="datetimeFigureOut">
              <a:rPr lang="en-US" smtClean="0"/>
              <a:pPr/>
              <a:t>6/2/2016</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042AED99-7FB4-404E-8A97-64753DCE42EC}" type="slidenum">
              <a:rPr kumimoji="0" lang="en-US" smtClean="0"/>
              <a:pPr/>
              <a:t>‹nr.›</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C9B81F-C347-4BEF-BFDF-29C42F48304A}" type="datetimeFigureOut">
              <a:rPr lang="en-US" smtClean="0"/>
              <a:pPr/>
              <a:t>6/2/2016</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042AED99-7FB4-404E-8A97-64753DCE42EC}" type="slidenum">
              <a:rPr kumimoji="0" lang="en-US" smtClean="0"/>
              <a:pPr/>
              <a:t>‹nr.›</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nSpc>
                <a:spcPct val="100000"/>
              </a:lnSpc>
            </a:pPr>
            <a:r>
              <a:rPr lang="en-GB" sz="1200" strike="noStrike" smtClean="0">
                <a:solidFill>
                  <a:srgbClr val="D1EAED"/>
                </a:solidFill>
                <a:latin typeface="Constantia"/>
              </a:rPr>
              <a:t>19/04/15</a:t>
            </a:r>
            <a:endParaRPr lang="en-GB"/>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nSpc>
                <a:spcPct val="100000"/>
              </a:lnSpc>
            </a:pPr>
            <a:r>
              <a:rPr lang="en-GB" sz="1200" strike="noStrike" smtClean="0">
                <a:solidFill>
                  <a:srgbClr val="D1EAED"/>
                </a:solidFill>
                <a:latin typeface="Constantia"/>
              </a:rPr>
              <a:t>19/04/15</a:t>
            </a:r>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lgn="r">
              <a:lnSpc>
                <a:spcPct val="100000"/>
              </a:lnSpc>
            </a:pPr>
            <a:fld id="{D263155C-834C-4BE8-8BB1-478064E1D7EC}" type="slidenum">
              <a:rPr lang="en-GB" sz="1200" strike="noStrike" smtClean="0">
                <a:solidFill>
                  <a:srgbClr val="D1EAED"/>
                </a:solidFill>
                <a:latin typeface="Constantia"/>
              </a:rPr>
              <a:pPr algn="r">
                <a:lnSpc>
                  <a:spcPct val="100000"/>
                </a:lnSpc>
              </a:pPr>
              <a:t>‹nr.›</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slide" Target="slide2.xml"/><Relationship Id="rId4" Type="http://schemas.openxmlformats.org/officeDocument/2006/relationships/slide" Target="slide6.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3.xml"/><Relationship Id="rId2" Type="http://schemas.openxmlformats.org/officeDocument/2006/relationships/slide" Target="slide8.xml"/><Relationship Id="rId1" Type="http://schemas.openxmlformats.org/officeDocument/2006/relationships/slideLayout" Target="../slideLayouts/slideLayout1.xml"/><Relationship Id="rId6" Type="http://schemas.openxmlformats.org/officeDocument/2006/relationships/slide" Target="slide5.xml"/><Relationship Id="rId5" Type="http://schemas.openxmlformats.org/officeDocument/2006/relationships/slide" Target="slide6.xml"/><Relationship Id="rId4" Type="http://schemas.openxmlformats.org/officeDocument/2006/relationships/slide" Target="slide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2.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Shape 1"/>
          <p:cNvSpPr txBox="1"/>
          <p:nvPr/>
        </p:nvSpPr>
        <p:spPr>
          <a:xfrm>
            <a:off x="467640" y="1484640"/>
            <a:ext cx="7851240" cy="1511640"/>
          </a:xfrm>
          <a:prstGeom prst="rect">
            <a:avLst/>
          </a:prstGeom>
          <a:noFill/>
          <a:ln>
            <a:noFill/>
          </a:ln>
        </p:spPr>
        <p:txBody>
          <a:bodyPr lIns="0" tIns="0" rIns="18360" bIns="0" anchor="b"/>
          <a:lstStyle/>
          <a:p>
            <a:pPr algn="ctr">
              <a:lnSpc>
                <a:spcPct val="100000"/>
              </a:lnSpc>
            </a:pPr>
            <a:r>
              <a:rPr lang="en-US" sz="5000" b="1" i="1" strike="noStrike">
                <a:solidFill>
                  <a:srgbClr val="FFFFFF"/>
                </a:solidFill>
                <a:latin typeface="Calibri"/>
              </a:rPr>
              <a:t>Andy Warhol
A CLIL Lesson
Level A1</a:t>
            </a:r>
            <a:endParaRPr/>
          </a:p>
        </p:txBody>
      </p:sp>
      <p:pic>
        <p:nvPicPr>
          <p:cNvPr id="44" name="Picture 17"/>
          <p:cNvPicPr/>
          <p:nvPr/>
        </p:nvPicPr>
        <p:blipFill>
          <a:blip r:embed="rId2" cstate="print"/>
          <a:stretch/>
        </p:blipFill>
        <p:spPr>
          <a:xfrm>
            <a:off x="6588360" y="692640"/>
            <a:ext cx="2198520" cy="1748880"/>
          </a:xfrm>
          <a:prstGeom prst="rect">
            <a:avLst/>
          </a:prstGeom>
          <a:ln w="9360">
            <a:noFill/>
          </a:ln>
        </p:spPr>
      </p:pic>
      <p:sp>
        <p:nvSpPr>
          <p:cNvPr id="45" name="TextShape 2"/>
          <p:cNvSpPr txBox="1"/>
          <p:nvPr/>
        </p:nvSpPr>
        <p:spPr>
          <a:xfrm>
            <a:off x="3276000" y="3717000"/>
            <a:ext cx="2304000" cy="863640"/>
          </a:xfrm>
          <a:prstGeom prst="rect">
            <a:avLst/>
          </a:prstGeom>
          <a:solidFill>
            <a:srgbClr val="FF6600"/>
          </a:solidFill>
          <a:ln w="25560">
            <a:solidFill>
              <a:srgbClr val="0B5292"/>
            </a:solidFill>
            <a:round/>
          </a:ln>
        </p:spPr>
        <p:txBody>
          <a:bodyPr lIns="0" tIns="45000" rIns="18360" bIns="45000" anchor="ctr"/>
          <a:lstStyle/>
          <a:p>
            <a:pPr algn="ctr">
              <a:lnSpc>
                <a:spcPct val="100000"/>
              </a:lnSpc>
            </a:pPr>
            <a:r>
              <a:rPr lang="en-GB" sz="2600" b="1" strike="noStrike">
                <a:solidFill>
                  <a:srgbClr val="FFFFFF"/>
                </a:solidFill>
                <a:latin typeface="Calibri"/>
              </a:rPr>
              <a:t>ENTER</a:t>
            </a:r>
            <a:endParaRPr/>
          </a:p>
        </p:txBody>
      </p:sp>
      <p:sp>
        <p:nvSpPr>
          <p:cNvPr id="46" name="CustomShape 3"/>
          <p:cNvSpPr/>
          <p:nvPr/>
        </p:nvSpPr>
        <p:spPr>
          <a:xfrm>
            <a:off x="611640" y="6002640"/>
            <a:ext cx="7920360" cy="729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400" strike="noStrike">
                <a:solidFill>
                  <a:srgbClr val="FFFFFF"/>
                </a:solidFill>
                <a:latin typeface="Constantia"/>
              </a:rPr>
              <a:t>The Clil4U project has been funded with support from the European Commission. This publication reflects the views only of the author, and the Commission cannot be held responsible for any use which may be made of the information contained therein.</a:t>
            </a:r>
            <a:endParaRPr/>
          </a:p>
        </p:txBody>
      </p:sp>
      <p:pic>
        <p:nvPicPr>
          <p:cNvPr id="47" name="Billede 4"/>
          <p:cNvPicPr/>
          <p:nvPr/>
        </p:nvPicPr>
        <p:blipFill>
          <a:blip r:embed="rId3" cstate="print"/>
          <a:stretch/>
        </p:blipFill>
        <p:spPr>
          <a:xfrm>
            <a:off x="683640" y="5373360"/>
            <a:ext cx="1510200" cy="575640"/>
          </a:xfrm>
          <a:prstGeom prst="rect">
            <a:avLst/>
          </a:prstGeom>
          <a:ln>
            <a:noFill/>
          </a:ln>
        </p:spPr>
      </p:pic>
      <p:pic>
        <p:nvPicPr>
          <p:cNvPr id="48" name="Billede 6"/>
          <p:cNvPicPr/>
          <p:nvPr/>
        </p:nvPicPr>
        <p:blipFill>
          <a:blip r:embed="rId4" cstate="print"/>
          <a:stretch/>
        </p:blipFill>
        <p:spPr>
          <a:xfrm>
            <a:off x="6876360" y="5368680"/>
            <a:ext cx="1439640" cy="55944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0" y="332640"/>
            <a:ext cx="9143640" cy="761760"/>
          </a:xfrm>
          <a:prstGeom prst="rect">
            <a:avLst/>
          </a:prstGeom>
          <a:noFill/>
          <a:ln>
            <a:noFill/>
          </a:ln>
        </p:spPr>
        <p:txBody>
          <a:bodyPr lIns="0" tIns="45000" rIns="18360" bIns="45000"/>
          <a:lstStyle/>
          <a:p>
            <a:pPr algn="ctr">
              <a:lnSpc>
                <a:spcPct val="100000"/>
              </a:lnSpc>
            </a:pPr>
            <a:r>
              <a:rPr lang="en-GB" sz="4000" b="1" strike="noStrike">
                <a:solidFill>
                  <a:srgbClr val="FFFFFF"/>
                </a:solidFill>
                <a:latin typeface="Calibri"/>
              </a:rPr>
              <a:t>Learning Behaviours</a:t>
            </a:r>
            <a:endParaRPr/>
          </a:p>
        </p:txBody>
      </p:sp>
      <p:sp>
        <p:nvSpPr>
          <p:cNvPr id="92" name="CustomShape 2"/>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sp>
        <p:nvSpPr>
          <p:cNvPr id="93" name="CustomShape 3"/>
          <p:cNvSpPr/>
          <p:nvPr/>
        </p:nvSpPr>
        <p:spPr>
          <a:xfrm>
            <a:off x="118764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dirty="0">
                <a:solidFill>
                  <a:srgbClr val="FFFFFF"/>
                </a:solidFill>
                <a:latin typeface="Calibri"/>
                <a:hlinkClick r:id="rId3" action="ppaction://hlinksldjump"/>
              </a:rPr>
              <a:t>Back to Cognition</a:t>
            </a:r>
            <a:endParaRPr dirty="0"/>
          </a:p>
        </p:txBody>
      </p:sp>
      <p:sp>
        <p:nvSpPr>
          <p:cNvPr id="94" name="CustomShape 4"/>
          <p:cNvSpPr/>
          <p:nvPr/>
        </p:nvSpPr>
        <p:spPr>
          <a:xfrm>
            <a:off x="395640" y="-7123680"/>
            <a:ext cx="8748360" cy="12355200"/>
          </a:xfrm>
          <a:prstGeom prst="rect">
            <a:avLst/>
          </a:prstGeom>
          <a:noFill/>
          <a:ln w="9360">
            <a:noFill/>
          </a:ln>
        </p:spPr>
        <p:style>
          <a:lnRef idx="0">
            <a:scrgbClr r="0" g="0" b="0"/>
          </a:lnRef>
          <a:fillRef idx="0">
            <a:scrgbClr r="0" g="0" b="0"/>
          </a:fillRef>
          <a:effectRef idx="0">
            <a:scrgbClr r="0" g="0" b="0"/>
          </a:effectRef>
          <a:fontRef idx="minor"/>
        </p:style>
        <p:txBody>
          <a:bodyPr lIns="33480" rIns="33480" bIns="179280" anchor="ctr"/>
          <a:lstStyle/>
          <a:p>
            <a:pPr>
              <a:lnSpc>
                <a:spcPct val="100000"/>
              </a:lnSpc>
            </a:pPr>
            <a:r>
              <a:rPr lang="en-GB" strike="noStrike" dirty="0">
                <a:solidFill>
                  <a:srgbClr val="FFFFFF"/>
                </a:solidFill>
                <a:latin typeface="Arial"/>
              </a:rPr>
              <a:t>  </a:t>
            </a:r>
            <a:r>
              <a:rPr lang="en-GB" sz="15200" strike="noStrike" dirty="0">
                <a:solidFill>
                  <a:srgbClr val="FFFFFF"/>
                </a:solidFill>
                <a:latin typeface="Arial"/>
              </a:rPr>
              <a:t> </a:t>
            </a:r>
            <a:r>
              <a:rPr lang="en-GB" strike="noStrike" dirty="0">
                <a:solidFill>
                  <a:srgbClr val="FFFFFF"/>
                </a:solidFill>
                <a:latin typeface="Arial"/>
              </a:rPr>
              <a:t>                                                                                             </a:t>
            </a: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endParaRPr dirty="0"/>
          </a:p>
          <a:p>
            <a:pPr>
              <a:lnSpc>
                <a:spcPct val="100000"/>
              </a:lnSpc>
            </a:pPr>
            <a:r>
              <a:rPr lang="en-GB" sz="2600" strike="noStrike" dirty="0">
                <a:solidFill>
                  <a:srgbClr val="FFFFFF"/>
                </a:solidFill>
                <a:latin typeface="Calibri"/>
              </a:rPr>
              <a:t>We have to </a:t>
            </a:r>
            <a:r>
              <a:rPr lang="en-GB" sz="2600" b="1" strike="noStrike" dirty="0">
                <a:solidFill>
                  <a:srgbClr val="002060"/>
                </a:solidFill>
                <a:latin typeface="Calibri"/>
              </a:rPr>
              <a:t>remember</a:t>
            </a:r>
            <a:r>
              <a:rPr lang="en-GB" sz="2600" strike="noStrike" dirty="0">
                <a:solidFill>
                  <a:srgbClr val="FFFFFF"/>
                </a:solidFill>
                <a:latin typeface="Calibri"/>
              </a:rPr>
              <a:t> a concept before we can </a:t>
            </a:r>
            <a:r>
              <a:rPr lang="en-GB" sz="2600" b="1" strike="noStrike" dirty="0">
                <a:solidFill>
                  <a:srgbClr val="FFFFFF"/>
                </a:solidFill>
                <a:latin typeface="Calibri"/>
              </a:rPr>
              <a:t>understand </a:t>
            </a:r>
            <a:r>
              <a:rPr lang="en-GB" sz="2600" strike="noStrike" dirty="0">
                <a:solidFill>
                  <a:srgbClr val="FFFFFF"/>
                </a:solidFill>
                <a:latin typeface="Calibri"/>
              </a:rPr>
              <a:t>it.
We have to </a:t>
            </a:r>
            <a:r>
              <a:rPr lang="en-GB" sz="2600" b="1" strike="noStrike" dirty="0">
                <a:solidFill>
                  <a:srgbClr val="002060"/>
                </a:solidFill>
                <a:latin typeface="Calibri"/>
              </a:rPr>
              <a:t>understand</a:t>
            </a:r>
            <a:r>
              <a:rPr lang="en-GB" sz="2600" b="1" strike="noStrike" dirty="0">
                <a:solidFill>
                  <a:srgbClr val="FFFFFF"/>
                </a:solidFill>
                <a:latin typeface="Calibri"/>
              </a:rPr>
              <a:t> </a:t>
            </a:r>
            <a:r>
              <a:rPr lang="en-GB" sz="2600" strike="noStrike" dirty="0">
                <a:solidFill>
                  <a:srgbClr val="FFFFFF"/>
                </a:solidFill>
                <a:latin typeface="Calibri"/>
              </a:rPr>
              <a:t>a concept before we can </a:t>
            </a:r>
            <a:r>
              <a:rPr lang="en-GB" sz="2600" b="1" strike="noStrike" dirty="0">
                <a:solidFill>
                  <a:srgbClr val="FFFFFF"/>
                </a:solidFill>
                <a:latin typeface="Calibri"/>
              </a:rPr>
              <a:t>apply</a:t>
            </a:r>
            <a:r>
              <a:rPr lang="en-GB" sz="2600" strike="noStrike" dirty="0">
                <a:solidFill>
                  <a:srgbClr val="FFFFFF"/>
                </a:solidFill>
                <a:latin typeface="Calibri"/>
              </a:rPr>
              <a:t> it.
We have to be able to</a:t>
            </a:r>
            <a:r>
              <a:rPr lang="en-GB" sz="2600" strike="noStrike" dirty="0">
                <a:solidFill>
                  <a:srgbClr val="002060"/>
                </a:solidFill>
                <a:latin typeface="Calibri"/>
              </a:rPr>
              <a:t> </a:t>
            </a:r>
            <a:r>
              <a:rPr lang="en-GB" sz="2600" b="1" strike="noStrike" dirty="0">
                <a:solidFill>
                  <a:srgbClr val="002060"/>
                </a:solidFill>
                <a:latin typeface="Calibri"/>
              </a:rPr>
              <a:t>apply </a:t>
            </a:r>
            <a:r>
              <a:rPr lang="en-GB" sz="2600" strike="noStrike" dirty="0">
                <a:solidFill>
                  <a:srgbClr val="FFFFFF"/>
                </a:solidFill>
                <a:latin typeface="Calibri"/>
              </a:rPr>
              <a:t>a concept before we </a:t>
            </a:r>
            <a:r>
              <a:rPr lang="en-GB" sz="2600" b="1" strike="noStrike" dirty="0" err="1">
                <a:solidFill>
                  <a:srgbClr val="FFFFFF"/>
                </a:solidFill>
                <a:latin typeface="Calibri"/>
              </a:rPr>
              <a:t>analyze</a:t>
            </a:r>
            <a:r>
              <a:rPr lang="en-GB" sz="2600" strike="noStrike" dirty="0">
                <a:solidFill>
                  <a:srgbClr val="FFFFFF"/>
                </a:solidFill>
                <a:latin typeface="Calibri"/>
              </a:rPr>
              <a:t> it.
We have to </a:t>
            </a:r>
            <a:r>
              <a:rPr lang="en-GB" sz="2600" b="1" strike="noStrike" dirty="0" err="1">
                <a:solidFill>
                  <a:srgbClr val="002060"/>
                </a:solidFill>
                <a:latin typeface="Calibri"/>
              </a:rPr>
              <a:t>analyze</a:t>
            </a:r>
            <a:r>
              <a:rPr lang="en-GB" sz="2600" b="1" strike="noStrike" dirty="0">
                <a:solidFill>
                  <a:srgbClr val="FFFFFF"/>
                </a:solidFill>
                <a:latin typeface="Calibri"/>
              </a:rPr>
              <a:t> </a:t>
            </a:r>
            <a:r>
              <a:rPr lang="en-GB" sz="2600" strike="noStrike" dirty="0">
                <a:solidFill>
                  <a:srgbClr val="FFFFFF"/>
                </a:solidFill>
                <a:latin typeface="Calibri"/>
              </a:rPr>
              <a:t>a concept before we can </a:t>
            </a:r>
            <a:r>
              <a:rPr lang="en-GB" sz="2600" b="1" strike="noStrike" dirty="0">
                <a:solidFill>
                  <a:srgbClr val="FFFFFF"/>
                </a:solidFill>
                <a:latin typeface="Calibri"/>
              </a:rPr>
              <a:t>evaluate</a:t>
            </a:r>
            <a:r>
              <a:rPr lang="en-GB" sz="2600" strike="noStrike" dirty="0">
                <a:solidFill>
                  <a:srgbClr val="FFFFFF"/>
                </a:solidFill>
                <a:latin typeface="Calibri"/>
              </a:rPr>
              <a:t> it.
We have to </a:t>
            </a:r>
            <a:r>
              <a:rPr lang="en-GB" sz="2600" b="1" strike="noStrike" dirty="0">
                <a:solidFill>
                  <a:srgbClr val="FFFFFF"/>
                </a:solidFill>
                <a:latin typeface="Calibri"/>
              </a:rPr>
              <a:t>remember, understand, apply, </a:t>
            </a:r>
            <a:r>
              <a:rPr lang="en-GB" sz="2600" b="1" strike="noStrike" dirty="0" err="1">
                <a:solidFill>
                  <a:srgbClr val="FFFFFF"/>
                </a:solidFill>
                <a:latin typeface="Calibri"/>
              </a:rPr>
              <a:t>analyze</a:t>
            </a:r>
            <a:r>
              <a:rPr lang="en-GB" sz="2600" b="1" strike="noStrike" dirty="0">
                <a:solidFill>
                  <a:srgbClr val="FFFFFF"/>
                </a:solidFill>
                <a:latin typeface="Calibri"/>
              </a:rPr>
              <a:t>,</a:t>
            </a:r>
            <a:endParaRPr dirty="0"/>
          </a:p>
          <a:p>
            <a:pPr>
              <a:lnSpc>
                <a:spcPct val="100000"/>
              </a:lnSpc>
            </a:pPr>
            <a:r>
              <a:rPr lang="en-GB" sz="2600" strike="noStrike" dirty="0">
                <a:solidFill>
                  <a:srgbClr val="FFFFFF"/>
                </a:solidFill>
                <a:latin typeface="Calibri"/>
              </a:rPr>
              <a:t> and </a:t>
            </a:r>
            <a:r>
              <a:rPr lang="en-GB" sz="2600" b="1" strike="noStrike" dirty="0">
                <a:solidFill>
                  <a:srgbClr val="002060"/>
                </a:solidFill>
                <a:latin typeface="Calibri"/>
              </a:rPr>
              <a:t>evaluate</a:t>
            </a:r>
            <a:r>
              <a:rPr lang="en-GB" sz="2600" b="1" strike="noStrike" dirty="0">
                <a:solidFill>
                  <a:srgbClr val="FFFFFF"/>
                </a:solidFill>
                <a:latin typeface="Calibri"/>
              </a:rPr>
              <a:t> </a:t>
            </a:r>
            <a:r>
              <a:rPr lang="en-GB" sz="2600" strike="noStrike" dirty="0">
                <a:solidFill>
                  <a:srgbClr val="FFFFFF"/>
                </a:solidFill>
                <a:latin typeface="Calibri"/>
              </a:rPr>
              <a:t>a concept before we can </a:t>
            </a:r>
            <a:r>
              <a:rPr lang="en-GB" sz="2600" b="1" strike="noStrike" dirty="0">
                <a:solidFill>
                  <a:srgbClr val="FFFFFF"/>
                </a:solidFill>
                <a:latin typeface="Calibri"/>
              </a:rPr>
              <a:t>create.</a:t>
            </a:r>
            <a:endParaRPr dirty="0"/>
          </a:p>
          <a:p>
            <a:pPr>
              <a:lnSpc>
                <a:spcPct val="100000"/>
              </a:lnSpc>
            </a:pP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Shape 1"/>
          <p:cNvSpPr txBox="1"/>
          <p:nvPr/>
        </p:nvSpPr>
        <p:spPr>
          <a:xfrm>
            <a:off x="533520" y="1371600"/>
            <a:ext cx="7851240" cy="1828440"/>
          </a:xfrm>
          <a:prstGeom prst="rect">
            <a:avLst/>
          </a:prstGeom>
          <a:noFill/>
          <a:ln>
            <a:noFill/>
          </a:ln>
        </p:spPr>
        <p:txBody>
          <a:bodyPr lIns="0" tIns="0" rIns="18360" bIns="0" anchor="b"/>
          <a:lstStyle/>
          <a:p>
            <a:endParaRPr/>
          </a:p>
        </p:txBody>
      </p:sp>
      <p:sp>
        <p:nvSpPr>
          <p:cNvPr id="96" name="TextShape 2"/>
          <p:cNvSpPr txBox="1"/>
          <p:nvPr/>
        </p:nvSpPr>
        <p:spPr>
          <a:xfrm>
            <a:off x="210960" y="304920"/>
            <a:ext cx="3534120" cy="1142640"/>
          </a:xfrm>
          <a:prstGeom prst="rect">
            <a:avLst/>
          </a:prstGeom>
          <a:noFill/>
          <a:ln>
            <a:noFill/>
          </a:ln>
        </p:spPr>
        <p:txBody>
          <a:bodyPr lIns="0" tIns="45000" rIns="18360" bIns="45000"/>
          <a:lstStyle/>
          <a:p>
            <a:pPr>
              <a:lnSpc>
                <a:spcPct val="100000"/>
              </a:lnSpc>
            </a:pPr>
            <a:r>
              <a:rPr lang="en-GB" sz="5400" b="1" strike="noStrike">
                <a:solidFill>
                  <a:srgbClr val="FFFFFF"/>
                </a:solidFill>
                <a:latin typeface="Calibri"/>
              </a:rPr>
              <a:t>Bloom’s Wheel</a:t>
            </a:r>
            <a:endParaRPr/>
          </a:p>
        </p:txBody>
      </p:sp>
      <p:pic>
        <p:nvPicPr>
          <p:cNvPr id="97" name="Picture 8"/>
          <p:cNvPicPr/>
          <p:nvPr/>
        </p:nvPicPr>
        <p:blipFill>
          <a:blip r:embed="rId2" cstate="print"/>
          <a:stretch/>
        </p:blipFill>
        <p:spPr>
          <a:xfrm>
            <a:off x="611640" y="2853000"/>
            <a:ext cx="1663200" cy="1599840"/>
          </a:xfrm>
          <a:prstGeom prst="rect">
            <a:avLst/>
          </a:prstGeom>
          <a:ln w="9360">
            <a:noFill/>
          </a:ln>
        </p:spPr>
      </p:pic>
      <p:pic>
        <p:nvPicPr>
          <p:cNvPr id="98" name="Picture 1"/>
          <p:cNvPicPr/>
          <p:nvPr/>
        </p:nvPicPr>
        <p:blipFill>
          <a:blip r:embed="rId3" cstate="print"/>
          <a:stretch/>
        </p:blipFill>
        <p:spPr>
          <a:xfrm>
            <a:off x="2586240" y="260640"/>
            <a:ext cx="6557400" cy="6192360"/>
          </a:xfrm>
          <a:prstGeom prst="rect">
            <a:avLst/>
          </a:prstGeom>
          <a:ln>
            <a:noFill/>
          </a:ln>
        </p:spPr>
      </p:pic>
      <p:sp>
        <p:nvSpPr>
          <p:cNvPr id="99" name="CustomShape 3"/>
          <p:cNvSpPr/>
          <p:nvPr/>
        </p:nvSpPr>
        <p:spPr>
          <a:xfrm>
            <a:off x="467640" y="551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dirty="0">
                <a:solidFill>
                  <a:srgbClr val="FFFFFF"/>
                </a:solidFill>
                <a:latin typeface="Calibri"/>
                <a:hlinkClick r:id="rId4" action="ppaction://hlinksldjump"/>
              </a:rPr>
              <a:t>Back to Cognition</a:t>
            </a:r>
            <a:endParaRPr dirty="0"/>
          </a:p>
        </p:txBody>
      </p:sp>
      <p:sp>
        <p:nvSpPr>
          <p:cNvPr id="100" name="CustomShape 4"/>
          <p:cNvSpPr/>
          <p:nvPr/>
        </p:nvSpPr>
        <p:spPr>
          <a:xfrm>
            <a:off x="467640" y="6165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5" action="ppaction://hlinksldjump"/>
              </a:rPr>
              <a:t>Back to Overview</a:t>
            </a:r>
            <a:endParaRPr lang="en-GB" dirty="0"/>
          </a:p>
        </p:txBody>
      </p:sp>
      <p:sp>
        <p:nvSpPr>
          <p:cNvPr id="101" name="TextShape 5"/>
          <p:cNvSpPr txBox="1"/>
          <p:nvPr/>
        </p:nvSpPr>
        <p:spPr>
          <a:xfrm>
            <a:off x="4572000" y="6309360"/>
            <a:ext cx="3352320" cy="364680"/>
          </a:xfrm>
          <a:prstGeom prst="rect">
            <a:avLst/>
          </a:prstGeom>
          <a:noFill/>
          <a:ln>
            <a:noFill/>
          </a:ln>
        </p:spPr>
        <p:txBody>
          <a:bodyPr lIns="0" tIns="0" rIns="0" bIns="0" anchor="b"/>
          <a:lstStyle/>
          <a:p>
            <a:pPr>
              <a:lnSpc>
                <a:spcPct val="100000"/>
              </a:lnSpc>
            </a:pPr>
            <a:r>
              <a:rPr lang="en-GB" sz="1200" strike="noStrike">
                <a:solidFill>
                  <a:srgbClr val="D1EAED"/>
                </a:solidFill>
                <a:latin typeface="Constantia"/>
              </a:rPr>
              <a:t>http://morethanenglish.edublogs.org</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ustomShape 1"/>
          <p:cNvSpPr/>
          <p:nvPr/>
        </p:nvSpPr>
        <p:spPr>
          <a:xfrm>
            <a:off x="1476112" y="1268760"/>
            <a:ext cx="2880000" cy="1511640"/>
          </a:xfrm>
          <a:prstGeom prst="roundRect">
            <a:avLst>
              <a:gd name="adj" fmla="val 16667"/>
            </a:avLst>
          </a:prstGeom>
          <a:solidFill>
            <a:srgbClr val="FA86E1"/>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rgbClr val="002060"/>
                </a:solidFill>
                <a:latin typeface="Calibri"/>
                <a:hlinkClick r:id="rId2" action="ppaction://hlinksldjump"/>
              </a:rPr>
              <a:t>Community</a:t>
            </a:r>
            <a:endParaRPr dirty="0"/>
          </a:p>
        </p:txBody>
      </p:sp>
      <p:sp>
        <p:nvSpPr>
          <p:cNvPr id="50" name="CustomShape 2"/>
          <p:cNvSpPr/>
          <p:nvPr/>
        </p:nvSpPr>
        <p:spPr>
          <a:xfrm>
            <a:off x="4788472" y="1268760"/>
            <a:ext cx="2880000" cy="1511640"/>
          </a:xfrm>
          <a:prstGeom prst="roundRect">
            <a:avLst>
              <a:gd name="adj" fmla="val 16667"/>
            </a:avLst>
          </a:prstGeom>
          <a:solidFill>
            <a:schemeClr val="accent5">
              <a:lumMod val="60000"/>
              <a:lumOff val="40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chemeClr val="bg1"/>
                </a:solidFill>
                <a:latin typeface="Calibri"/>
                <a:hlinkClick r:id="rId3" action="ppaction://hlinksldjump"/>
              </a:rPr>
              <a:t>Content</a:t>
            </a:r>
            <a:endParaRPr dirty="0">
              <a:solidFill>
                <a:schemeClr val="bg1"/>
              </a:solidFill>
            </a:endParaRPr>
          </a:p>
        </p:txBody>
      </p:sp>
      <p:sp>
        <p:nvSpPr>
          <p:cNvPr id="51" name="CustomShape 3"/>
          <p:cNvSpPr/>
          <p:nvPr/>
        </p:nvSpPr>
        <p:spPr>
          <a:xfrm>
            <a:off x="324112" y="2925120"/>
            <a:ext cx="2880000" cy="1511640"/>
          </a:xfrm>
          <a:prstGeom prst="roundRect">
            <a:avLst>
              <a:gd name="adj" fmla="val 16667"/>
            </a:avLst>
          </a:prstGeom>
          <a:solidFill>
            <a:srgbClr val="FF0000"/>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rgbClr val="002060"/>
                </a:solidFill>
                <a:latin typeface="Calibri"/>
                <a:hlinkClick r:id="rId4" action="ppaction://hlinksldjump"/>
              </a:rPr>
              <a:t>Competence</a:t>
            </a:r>
            <a:endParaRPr dirty="0"/>
          </a:p>
        </p:txBody>
      </p:sp>
      <p:sp>
        <p:nvSpPr>
          <p:cNvPr id="52" name="CustomShape 4"/>
          <p:cNvSpPr/>
          <p:nvPr/>
        </p:nvSpPr>
        <p:spPr>
          <a:xfrm>
            <a:off x="3132472" y="4509120"/>
            <a:ext cx="2880000" cy="1511640"/>
          </a:xfrm>
          <a:prstGeom prst="roundRect">
            <a:avLst>
              <a:gd name="adj" fmla="val 16667"/>
            </a:avLst>
          </a:prstGeom>
          <a:solidFill>
            <a:schemeClr val="tx1">
              <a:lumMod val="75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rgbClr val="002060"/>
                </a:solidFill>
                <a:latin typeface="Calibri"/>
                <a:hlinkClick r:id="rId5" action="ppaction://hlinksldjump"/>
              </a:rPr>
              <a:t>Cognition</a:t>
            </a:r>
            <a:endParaRPr dirty="0"/>
          </a:p>
        </p:txBody>
      </p:sp>
      <p:sp>
        <p:nvSpPr>
          <p:cNvPr id="53" name="CustomShape 5"/>
          <p:cNvSpPr/>
          <p:nvPr/>
        </p:nvSpPr>
        <p:spPr>
          <a:xfrm>
            <a:off x="5940472" y="2925120"/>
            <a:ext cx="2880000" cy="1511640"/>
          </a:xfrm>
          <a:prstGeom prst="roundRect">
            <a:avLst>
              <a:gd name="adj" fmla="val 16667"/>
            </a:avLst>
          </a:prstGeom>
          <a:solidFill>
            <a:schemeClr val="accent4">
              <a:lumMod val="40000"/>
              <a:lumOff val="60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2800" b="1" strike="noStrike" dirty="0">
                <a:solidFill>
                  <a:srgbClr val="002060"/>
                </a:solidFill>
                <a:latin typeface="Calibri"/>
                <a:hlinkClick r:id="rId6" action="ppaction://hlinksldjump"/>
              </a:rPr>
              <a:t>Communication</a:t>
            </a:r>
            <a:endParaRPr dirty="0"/>
          </a:p>
        </p:txBody>
      </p:sp>
      <p:sp>
        <p:nvSpPr>
          <p:cNvPr id="54" name="CustomShape 6"/>
          <p:cNvSpPr/>
          <p:nvPr/>
        </p:nvSpPr>
        <p:spPr>
          <a:xfrm>
            <a:off x="3636472" y="3141120"/>
            <a:ext cx="1944000" cy="1007640"/>
          </a:xfrm>
          <a:prstGeom prst="ellipse">
            <a:avLst/>
          </a:prstGeom>
          <a:solidFill>
            <a:srgbClr val="FFC000"/>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3600" b="1" strike="noStrike" dirty="0">
                <a:solidFill>
                  <a:srgbClr val="002060"/>
                </a:solidFill>
                <a:latin typeface="Calibri"/>
                <a:hlinkClick r:id="rId7" action="ppaction://hlinksldjump"/>
              </a:rPr>
              <a:t>TOPIC</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TOPIC</a:t>
            </a:r>
            <a:endParaRPr/>
          </a:p>
        </p:txBody>
      </p:sp>
      <p:sp>
        <p:nvSpPr>
          <p:cNvPr id="59" name="TextShape 2"/>
          <p:cNvSpPr txBox="1"/>
          <p:nvPr/>
        </p:nvSpPr>
        <p:spPr>
          <a:xfrm>
            <a:off x="1475640" y="1268640"/>
            <a:ext cx="6912000" cy="3711960"/>
          </a:xfrm>
          <a:prstGeom prst="rect">
            <a:avLst/>
          </a:prstGeom>
          <a:noFill/>
          <a:ln>
            <a:noFill/>
          </a:ln>
        </p:spPr>
        <p:txBody>
          <a:bodyPr lIns="0" tIns="45000" rIns="18360" bIns="45000"/>
          <a:lstStyle/>
          <a:p>
            <a:pPr>
              <a:lnSpc>
                <a:spcPct val="100000"/>
              </a:lnSpc>
            </a:pPr>
            <a:r>
              <a:rPr lang="en-GB" sz="4000" strike="noStrike" dirty="0">
                <a:solidFill>
                  <a:srgbClr val="FFFFFF"/>
                </a:solidFill>
                <a:latin typeface="Calibri"/>
              </a:rPr>
              <a:t>Andy Warhol and Pop </a:t>
            </a:r>
            <a:r>
              <a:rPr lang="en-GB" sz="4000" strike="noStrike" dirty="0" smtClean="0">
                <a:solidFill>
                  <a:srgbClr val="FFFFFF"/>
                </a:solidFill>
                <a:latin typeface="Calibri"/>
              </a:rPr>
              <a:t>Art</a:t>
            </a:r>
          </a:p>
          <a:p>
            <a:pPr>
              <a:lnSpc>
                <a:spcPct val="100000"/>
              </a:lnSpc>
            </a:pPr>
            <a:endParaRPr dirty="0"/>
          </a:p>
          <a:p>
            <a:pPr>
              <a:lnSpc>
                <a:spcPct val="100000"/>
              </a:lnSpc>
            </a:pPr>
            <a:r>
              <a:rPr lang="en-GB" sz="4000" strike="noStrike" dirty="0">
                <a:solidFill>
                  <a:srgbClr val="FFFFFF"/>
                </a:solidFill>
                <a:latin typeface="Calibri"/>
              </a:rPr>
              <a:t>In this scenario the students become acquainted with the genre of Pop Art and the iconic works of Andy Warhol</a:t>
            </a:r>
            <a:endParaRPr dirty="0"/>
          </a:p>
          <a:p>
            <a:pPr>
              <a:lnSpc>
                <a:spcPct val="100000"/>
              </a:lnSpc>
            </a:pPr>
            <a:endParaRPr dirty="0"/>
          </a:p>
          <a:p>
            <a:pPr>
              <a:lnSpc>
                <a:spcPct val="100000"/>
              </a:lnSpc>
            </a:pPr>
            <a:endParaRPr dirty="0"/>
          </a:p>
          <a:p>
            <a:pPr>
              <a:lnSpc>
                <a:spcPct val="100000"/>
              </a:lnSpc>
            </a:pPr>
            <a:endParaRPr dirty="0"/>
          </a:p>
        </p:txBody>
      </p:sp>
      <p:sp>
        <p:nvSpPr>
          <p:cNvPr id="60"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dirty="0">
                <a:solidFill>
                  <a:srgbClr val="002060"/>
                </a:solidFill>
                <a:latin typeface="Calibri"/>
                <a:hlinkClick r:id="rId2" action="ppaction://hlinksldjump"/>
              </a:rPr>
              <a:t>Back to Overview</a:t>
            </a:r>
            <a:endParaRPr dirty="0"/>
          </a:p>
        </p:txBody>
      </p:sp>
      <p:pic>
        <p:nvPicPr>
          <p:cNvPr id="61" name="Picture 1"/>
          <p:cNvPicPr/>
          <p:nvPr/>
        </p:nvPicPr>
        <p:blipFill>
          <a:blip r:embed="rId3" cstate="print"/>
          <a:stretch/>
        </p:blipFill>
        <p:spPr>
          <a:xfrm>
            <a:off x="323640" y="1556640"/>
            <a:ext cx="1114200" cy="67608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CONTENT</a:t>
            </a:r>
            <a:endParaRPr/>
          </a:p>
        </p:txBody>
      </p:sp>
      <p:sp>
        <p:nvSpPr>
          <p:cNvPr id="63" name="TextShape 2"/>
          <p:cNvSpPr txBox="1"/>
          <p:nvPr/>
        </p:nvSpPr>
        <p:spPr>
          <a:xfrm>
            <a:off x="1619640" y="1268640"/>
            <a:ext cx="6768000" cy="3711960"/>
          </a:xfrm>
          <a:prstGeom prst="rect">
            <a:avLst/>
          </a:prstGeom>
          <a:noFill/>
          <a:ln>
            <a:noFill/>
          </a:ln>
        </p:spPr>
        <p:txBody>
          <a:bodyPr lIns="0" tIns="45000" rIns="18360" bIns="45000"/>
          <a:lstStyle/>
          <a:p>
            <a:pPr>
              <a:lnSpc>
                <a:spcPct val="100000"/>
              </a:lnSpc>
            </a:pPr>
            <a:r>
              <a:rPr lang="en-GB" sz="3200" strike="noStrike" dirty="0">
                <a:solidFill>
                  <a:srgbClr val="FFFFFF"/>
                </a:solidFill>
                <a:latin typeface="Calibri"/>
              </a:rPr>
              <a:t>The students learn about Andy Warhol, his work and the characteristics of the Pop Art genre. </a:t>
            </a:r>
            <a:endParaRPr sz="3200" dirty="0"/>
          </a:p>
          <a:p>
            <a:pPr>
              <a:lnSpc>
                <a:spcPct val="100000"/>
              </a:lnSpc>
            </a:pPr>
            <a:r>
              <a:rPr lang="en-GB" sz="3200" strike="noStrike" dirty="0">
                <a:solidFill>
                  <a:srgbClr val="FFFFFF"/>
                </a:solidFill>
                <a:latin typeface="Calibri"/>
              </a:rPr>
              <a:t>After an introduction the students use their gained knowledge to produce their own Pop Art picture in the style of Andy Warhol's Marilyn Monroe picture series.</a:t>
            </a:r>
            <a:endParaRPr sz="3200" dirty="0"/>
          </a:p>
          <a:p>
            <a:pPr>
              <a:lnSpc>
                <a:spcPct val="100000"/>
              </a:lnSpc>
            </a:pPr>
            <a:r>
              <a:rPr lang="en-GB" sz="3200" strike="noStrike" dirty="0">
                <a:solidFill>
                  <a:srgbClr val="FFFFFF"/>
                </a:solidFill>
                <a:latin typeface="Calibri"/>
              </a:rPr>
              <a:t>Together the students set up an exhibition of their artwork.</a:t>
            </a:r>
            <a:endParaRPr sz="3200" dirty="0"/>
          </a:p>
          <a:p>
            <a:pPr>
              <a:lnSpc>
                <a:spcPct val="100000"/>
              </a:lnSpc>
            </a:pPr>
            <a:endParaRPr sz="3200" dirty="0"/>
          </a:p>
          <a:p>
            <a:pPr>
              <a:lnSpc>
                <a:spcPct val="100000"/>
              </a:lnSpc>
            </a:pPr>
            <a:endParaRPr sz="3200" dirty="0"/>
          </a:p>
          <a:p>
            <a:pPr>
              <a:lnSpc>
                <a:spcPct val="100000"/>
              </a:lnSpc>
            </a:pPr>
            <a:endParaRPr dirty="0"/>
          </a:p>
          <a:p>
            <a:pPr>
              <a:lnSpc>
                <a:spcPct val="100000"/>
              </a:lnSpc>
            </a:pPr>
            <a:endParaRPr dirty="0"/>
          </a:p>
        </p:txBody>
      </p:sp>
      <p:sp>
        <p:nvSpPr>
          <p:cNvPr id="64"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pic>
        <p:nvPicPr>
          <p:cNvPr id="65" name="Picture 1"/>
          <p:cNvPicPr/>
          <p:nvPr/>
        </p:nvPicPr>
        <p:blipFill>
          <a:blip r:embed="rId3" cstate="print"/>
          <a:stretch/>
        </p:blipFill>
        <p:spPr>
          <a:xfrm>
            <a:off x="251640" y="1700640"/>
            <a:ext cx="1114200" cy="67608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Communication</a:t>
            </a:r>
            <a:endParaRPr/>
          </a:p>
        </p:txBody>
      </p:sp>
      <p:sp>
        <p:nvSpPr>
          <p:cNvPr id="67" name="TextShape 2"/>
          <p:cNvSpPr txBox="1"/>
          <p:nvPr/>
        </p:nvSpPr>
        <p:spPr>
          <a:xfrm>
            <a:off x="539552" y="1412776"/>
            <a:ext cx="7854480" cy="4896360"/>
          </a:xfrm>
          <a:prstGeom prst="rect">
            <a:avLst/>
          </a:prstGeom>
          <a:noFill/>
          <a:ln>
            <a:noFill/>
          </a:ln>
        </p:spPr>
        <p:txBody>
          <a:bodyPr lIns="0" tIns="45000" rIns="18360" bIns="45000"/>
          <a:lstStyle/>
          <a:p>
            <a:pPr>
              <a:lnSpc>
                <a:spcPct val="100000"/>
              </a:lnSpc>
            </a:pPr>
            <a:r>
              <a:rPr lang="en-GB" sz="2800" strike="noStrike" dirty="0">
                <a:solidFill>
                  <a:srgbClr val="FFFFFF"/>
                </a:solidFill>
                <a:latin typeface="Calibri"/>
              </a:rPr>
              <a:t>The students communicate with each other about the complementary colours. </a:t>
            </a:r>
            <a:endParaRPr sz="2800" dirty="0"/>
          </a:p>
          <a:p>
            <a:pPr>
              <a:lnSpc>
                <a:spcPct val="100000"/>
              </a:lnSpc>
            </a:pPr>
            <a:r>
              <a:rPr lang="en-GB" sz="2800" strike="noStrike" dirty="0">
                <a:solidFill>
                  <a:srgbClr val="FFFFFF"/>
                </a:solidFill>
                <a:latin typeface="Calibri"/>
              </a:rPr>
              <a:t>They explain which colours have </a:t>
            </a:r>
            <a:r>
              <a:rPr lang="en-GB" sz="2800" dirty="0" smtClean="0">
                <a:solidFill>
                  <a:srgbClr val="FFFFFF"/>
                </a:solidFill>
                <a:latin typeface="Calibri"/>
              </a:rPr>
              <a:t>been</a:t>
            </a:r>
            <a:r>
              <a:rPr lang="en-GB" sz="2800" strike="noStrike" dirty="0" smtClean="0">
                <a:solidFill>
                  <a:srgbClr val="FFFFFF"/>
                </a:solidFill>
                <a:latin typeface="Calibri"/>
              </a:rPr>
              <a:t> </a:t>
            </a:r>
            <a:r>
              <a:rPr lang="en-GB" sz="2800" strike="noStrike" dirty="0">
                <a:solidFill>
                  <a:srgbClr val="FFFFFF"/>
                </a:solidFill>
                <a:latin typeface="Calibri"/>
              </a:rPr>
              <a:t>used for their painting and which emotions they attach to the colours they have used.</a:t>
            </a:r>
            <a:endParaRPr sz="2800" dirty="0"/>
          </a:p>
          <a:p>
            <a:pPr>
              <a:lnSpc>
                <a:spcPct val="100000"/>
              </a:lnSpc>
            </a:pPr>
            <a:endParaRPr sz="2800" dirty="0"/>
          </a:p>
          <a:p>
            <a:pPr>
              <a:lnSpc>
                <a:spcPct val="100000"/>
              </a:lnSpc>
            </a:pPr>
            <a:r>
              <a:rPr lang="en-GB" sz="2800" strike="noStrike" dirty="0">
                <a:solidFill>
                  <a:srgbClr val="FFFFFF"/>
                </a:solidFill>
                <a:latin typeface="Calibri"/>
              </a:rPr>
              <a:t>Through their work with the Pop Art genre the students also get an insight on how pictures can communicate and how colours play a significant part in </a:t>
            </a:r>
            <a:r>
              <a:rPr lang="en-GB" sz="2800" dirty="0" smtClean="0">
                <a:solidFill>
                  <a:srgbClr val="FFFFFF"/>
                </a:solidFill>
                <a:latin typeface="Calibri"/>
              </a:rPr>
              <a:t>the way</a:t>
            </a:r>
            <a:r>
              <a:rPr lang="en-GB" sz="2800" strike="noStrike" dirty="0" smtClean="0">
                <a:solidFill>
                  <a:srgbClr val="FFFFFF"/>
                </a:solidFill>
                <a:latin typeface="Calibri"/>
              </a:rPr>
              <a:t> </a:t>
            </a:r>
            <a:r>
              <a:rPr lang="en-GB" sz="2800" strike="noStrike" dirty="0">
                <a:solidFill>
                  <a:srgbClr val="FFFFFF"/>
                </a:solidFill>
                <a:latin typeface="Calibri"/>
              </a:rPr>
              <a:t>a picture is seen by a beholder.</a:t>
            </a:r>
            <a:endParaRPr sz="2800" dirty="0"/>
          </a:p>
          <a:p>
            <a:pPr>
              <a:lnSpc>
                <a:spcPct val="100000"/>
              </a:lnSpc>
            </a:pPr>
            <a:endParaRPr sz="2800" dirty="0"/>
          </a:p>
          <a:p>
            <a:pPr>
              <a:lnSpc>
                <a:spcPct val="100000"/>
              </a:lnSpc>
            </a:pPr>
            <a:endParaRPr sz="2800" dirty="0"/>
          </a:p>
          <a:p>
            <a:pPr>
              <a:lnSpc>
                <a:spcPct val="100000"/>
              </a:lnSpc>
            </a:pPr>
            <a:endParaRPr sz="2800" dirty="0"/>
          </a:p>
        </p:txBody>
      </p:sp>
      <p:sp>
        <p:nvSpPr>
          <p:cNvPr id="68"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pic>
        <p:nvPicPr>
          <p:cNvPr id="69" name="Picture 3"/>
          <p:cNvPicPr/>
          <p:nvPr/>
        </p:nvPicPr>
        <p:blipFill>
          <a:blip r:embed="rId3" cstate="print"/>
          <a:stretch/>
        </p:blipFill>
        <p:spPr>
          <a:xfrm>
            <a:off x="539640" y="260640"/>
            <a:ext cx="1218960" cy="1138320"/>
          </a:xfrm>
          <a:prstGeom prst="rect">
            <a:avLst/>
          </a:prstGeom>
          <a:ln w="9360">
            <a:noFill/>
          </a:ln>
        </p:spPr>
      </p:pic>
      <p:pic>
        <p:nvPicPr>
          <p:cNvPr id="70" name="Picture 6"/>
          <p:cNvPicPr/>
          <p:nvPr/>
        </p:nvPicPr>
        <p:blipFill>
          <a:blip r:embed="rId4" cstate="print"/>
          <a:stretch/>
        </p:blipFill>
        <p:spPr>
          <a:xfrm>
            <a:off x="7164360" y="332640"/>
            <a:ext cx="1228320" cy="114264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COGNITION</a:t>
            </a:r>
            <a:endParaRPr/>
          </a:p>
        </p:txBody>
      </p:sp>
      <p:sp>
        <p:nvSpPr>
          <p:cNvPr id="72" name="TextShape 2"/>
          <p:cNvSpPr txBox="1"/>
          <p:nvPr/>
        </p:nvSpPr>
        <p:spPr>
          <a:xfrm>
            <a:off x="539552" y="1268760"/>
            <a:ext cx="7854480" cy="4608000"/>
          </a:xfrm>
          <a:prstGeom prst="rect">
            <a:avLst/>
          </a:prstGeom>
          <a:noFill/>
          <a:ln>
            <a:noFill/>
          </a:ln>
        </p:spPr>
        <p:txBody>
          <a:bodyPr lIns="0" tIns="45000" rIns="18360" bIns="45000"/>
          <a:lstStyle/>
          <a:p>
            <a:pPr>
              <a:lnSpc>
                <a:spcPct val="100000"/>
              </a:lnSpc>
            </a:pPr>
            <a:r>
              <a:rPr lang="en-GB" sz="3000" strike="noStrike" dirty="0">
                <a:solidFill>
                  <a:srgbClr val="FFFFFF"/>
                </a:solidFill>
                <a:latin typeface="Calibri"/>
              </a:rPr>
              <a:t>Through their work with their own</a:t>
            </a:r>
            <a:endParaRPr sz="3000" dirty="0"/>
          </a:p>
          <a:p>
            <a:pPr>
              <a:lnSpc>
                <a:spcPct val="100000"/>
              </a:lnSpc>
            </a:pPr>
            <a:r>
              <a:rPr lang="en-GB" sz="3000" strike="noStrike" dirty="0">
                <a:solidFill>
                  <a:srgbClr val="FFFFFF"/>
                </a:solidFill>
                <a:latin typeface="Calibri"/>
              </a:rPr>
              <a:t>pictures the students have to connect</a:t>
            </a:r>
            <a:endParaRPr sz="3000" dirty="0"/>
          </a:p>
          <a:p>
            <a:pPr>
              <a:lnSpc>
                <a:spcPct val="100000"/>
              </a:lnSpc>
            </a:pPr>
            <a:r>
              <a:rPr lang="en-GB" sz="3000" strike="noStrike" dirty="0">
                <a:solidFill>
                  <a:srgbClr val="FFFFFF"/>
                </a:solidFill>
                <a:latin typeface="Calibri"/>
              </a:rPr>
              <a:t>different types of knowledge, emotions</a:t>
            </a:r>
            <a:endParaRPr sz="3000" dirty="0"/>
          </a:p>
          <a:p>
            <a:pPr>
              <a:lnSpc>
                <a:spcPct val="100000"/>
              </a:lnSpc>
            </a:pPr>
            <a:r>
              <a:rPr lang="en-GB" sz="3000" strike="noStrike" dirty="0">
                <a:solidFill>
                  <a:srgbClr val="FFFFFF"/>
                </a:solidFill>
                <a:latin typeface="Calibri"/>
              </a:rPr>
              <a:t>and techniques.</a:t>
            </a:r>
            <a:endParaRPr sz="3000" dirty="0"/>
          </a:p>
          <a:p>
            <a:pPr>
              <a:lnSpc>
                <a:spcPct val="100000"/>
              </a:lnSpc>
            </a:pPr>
            <a:r>
              <a:rPr lang="en-GB" sz="3000" strike="noStrike" dirty="0">
                <a:solidFill>
                  <a:srgbClr val="FFFFFF"/>
                </a:solidFill>
                <a:latin typeface="Calibri"/>
              </a:rPr>
              <a:t>They have to make decisions on what they </a:t>
            </a:r>
            <a:endParaRPr lang="en-GB" sz="3000" strike="noStrike" dirty="0" smtClean="0">
              <a:solidFill>
                <a:srgbClr val="FFFFFF"/>
              </a:solidFill>
              <a:latin typeface="Calibri"/>
            </a:endParaRPr>
          </a:p>
          <a:p>
            <a:pPr>
              <a:lnSpc>
                <a:spcPct val="100000"/>
              </a:lnSpc>
            </a:pPr>
            <a:r>
              <a:rPr lang="en-GB" sz="3000" strike="noStrike" dirty="0" smtClean="0">
                <a:solidFill>
                  <a:srgbClr val="FFFFFF"/>
                </a:solidFill>
                <a:latin typeface="Calibri"/>
              </a:rPr>
              <a:t>want </a:t>
            </a:r>
            <a:r>
              <a:rPr lang="en-GB" sz="3000" strike="noStrike" dirty="0">
                <a:solidFill>
                  <a:srgbClr val="FFFFFF"/>
                </a:solidFill>
                <a:latin typeface="Calibri"/>
              </a:rPr>
              <a:t>their Artwork to communicate </a:t>
            </a:r>
            <a:r>
              <a:rPr lang="mt-MT" sz="3000" strike="noStrike" dirty="0" smtClean="0">
                <a:solidFill>
                  <a:srgbClr val="FFFFFF"/>
                </a:solidFill>
                <a:latin typeface="Calibri"/>
              </a:rPr>
              <a:t>to </a:t>
            </a:r>
            <a:r>
              <a:rPr lang="en-GB" sz="3000" strike="noStrike" dirty="0" smtClean="0">
                <a:solidFill>
                  <a:srgbClr val="FFFFFF"/>
                </a:solidFill>
                <a:latin typeface="Calibri"/>
              </a:rPr>
              <a:t>the </a:t>
            </a:r>
            <a:r>
              <a:rPr lang="en-GB" sz="3000" strike="noStrike" dirty="0">
                <a:solidFill>
                  <a:srgbClr val="FFFFFF"/>
                </a:solidFill>
                <a:latin typeface="Calibri"/>
              </a:rPr>
              <a:t>beholder.</a:t>
            </a:r>
            <a:endParaRPr sz="3000" dirty="0"/>
          </a:p>
          <a:p>
            <a:pPr>
              <a:lnSpc>
                <a:spcPct val="100000"/>
              </a:lnSpc>
            </a:pPr>
            <a:r>
              <a:rPr lang="en-GB" sz="3000" strike="noStrike" dirty="0">
                <a:solidFill>
                  <a:srgbClr val="FFFFFF"/>
                </a:solidFill>
                <a:latin typeface="Calibri"/>
              </a:rPr>
              <a:t>To be able to do this the Students </a:t>
            </a:r>
            <a:endParaRPr lang="en-GB" sz="3000" strike="noStrike" dirty="0" smtClean="0">
              <a:solidFill>
                <a:srgbClr val="FFFFFF"/>
              </a:solidFill>
              <a:latin typeface="Calibri"/>
            </a:endParaRPr>
          </a:p>
          <a:p>
            <a:pPr>
              <a:lnSpc>
                <a:spcPct val="100000"/>
              </a:lnSpc>
            </a:pPr>
            <a:r>
              <a:rPr lang="en-GB" sz="3000" strike="noStrike" dirty="0" smtClean="0">
                <a:solidFill>
                  <a:srgbClr val="FFFFFF"/>
                </a:solidFill>
                <a:latin typeface="Calibri"/>
              </a:rPr>
              <a:t>will </a:t>
            </a:r>
            <a:r>
              <a:rPr lang="en-GB" sz="3000" strike="noStrike" dirty="0">
                <a:solidFill>
                  <a:srgbClr val="FFFFFF"/>
                </a:solidFill>
                <a:latin typeface="Calibri"/>
              </a:rPr>
              <a:t>have to use both Lower and </a:t>
            </a:r>
            <a:endParaRPr lang="en-GB" sz="3000" strike="noStrike" dirty="0" smtClean="0">
              <a:solidFill>
                <a:srgbClr val="FFFFFF"/>
              </a:solidFill>
              <a:latin typeface="Calibri"/>
            </a:endParaRPr>
          </a:p>
          <a:p>
            <a:pPr>
              <a:lnSpc>
                <a:spcPct val="100000"/>
              </a:lnSpc>
            </a:pPr>
            <a:r>
              <a:rPr lang="en-GB" sz="3000" strike="noStrike" dirty="0" smtClean="0">
                <a:solidFill>
                  <a:srgbClr val="FFFFFF"/>
                </a:solidFill>
                <a:latin typeface="Calibri"/>
              </a:rPr>
              <a:t>Higher </a:t>
            </a:r>
            <a:r>
              <a:rPr lang="en-GB" sz="3000" strike="noStrike" dirty="0">
                <a:solidFill>
                  <a:srgbClr val="FFFFFF"/>
                </a:solidFill>
                <a:latin typeface="Calibri"/>
              </a:rPr>
              <a:t>Order </a:t>
            </a:r>
            <a:r>
              <a:rPr lang="en-GB" sz="3000" strike="noStrike" dirty="0" smtClean="0">
                <a:solidFill>
                  <a:srgbClr val="FFFFFF"/>
                </a:solidFill>
                <a:latin typeface="Calibri"/>
              </a:rPr>
              <a:t>Thinking </a:t>
            </a:r>
            <a:r>
              <a:rPr lang="en-GB" sz="3000" strike="noStrike" dirty="0">
                <a:solidFill>
                  <a:srgbClr val="FFFFFF"/>
                </a:solidFill>
                <a:latin typeface="Calibri"/>
              </a:rPr>
              <a:t>Skills. </a:t>
            </a:r>
            <a:endParaRPr sz="3000" dirty="0"/>
          </a:p>
          <a:p>
            <a:pPr>
              <a:lnSpc>
                <a:spcPct val="100000"/>
              </a:lnSpc>
            </a:pPr>
            <a:endParaRPr sz="3000" dirty="0"/>
          </a:p>
          <a:p>
            <a:pPr>
              <a:lnSpc>
                <a:spcPct val="100000"/>
              </a:lnSpc>
            </a:pPr>
            <a:endParaRPr dirty="0"/>
          </a:p>
        </p:txBody>
      </p:sp>
      <p:sp>
        <p:nvSpPr>
          <p:cNvPr id="73"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pic>
        <p:nvPicPr>
          <p:cNvPr id="74" name="Picture 23"/>
          <p:cNvPicPr/>
          <p:nvPr/>
        </p:nvPicPr>
        <p:blipFill>
          <a:blip r:embed="rId3" cstate="print"/>
          <a:stretch/>
        </p:blipFill>
        <p:spPr>
          <a:xfrm>
            <a:off x="7092280" y="836712"/>
            <a:ext cx="2051720" cy="2771608"/>
          </a:xfrm>
          <a:prstGeom prst="rect">
            <a:avLst/>
          </a:prstGeom>
          <a:ln w="9360">
            <a:noFill/>
          </a:ln>
        </p:spPr>
      </p:pic>
      <p:sp>
        <p:nvSpPr>
          <p:cNvPr id="6" name="CustomShape 3"/>
          <p:cNvSpPr/>
          <p:nvPr/>
        </p:nvSpPr>
        <p:spPr>
          <a:xfrm>
            <a:off x="6372200" y="450912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nSpc>
                <a:spcPct val="100000"/>
              </a:lnSpc>
            </a:pPr>
            <a:r>
              <a:rPr lang="en-US" sz="1200" b="1" dirty="0">
                <a:solidFill>
                  <a:srgbClr val="FFFFFF"/>
                </a:solidFill>
                <a:latin typeface="Calibri"/>
                <a:hlinkClick r:id="rId4" action="ppaction://hlinksldjump"/>
              </a:rPr>
              <a:t>Taxonomy of Learning </a:t>
            </a:r>
            <a:r>
              <a:rPr lang="en-US" sz="1200" b="1" dirty="0" err="1">
                <a:solidFill>
                  <a:srgbClr val="FFFFFF"/>
                </a:solidFill>
                <a:latin typeface="Calibri"/>
                <a:hlinkClick r:id="rId4" action="ppaction://hlinksldjump"/>
              </a:rPr>
              <a:t>Behaviours</a:t>
            </a:r>
            <a:r>
              <a:rPr lang="en-US" sz="1200" b="1" dirty="0">
                <a:solidFill>
                  <a:srgbClr val="FFFFFF"/>
                </a:solidFill>
                <a:latin typeface="Calibri"/>
                <a:hlinkClick r:id="rId4" action="ppaction://hlinksldjump"/>
              </a:rPr>
              <a:t> </a:t>
            </a:r>
            <a:endParaRPr lang="en-US" sz="1200" dirty="0"/>
          </a:p>
        </p:txBody>
      </p:sp>
      <p:sp>
        <p:nvSpPr>
          <p:cNvPr id="7" name="CustomShape 3"/>
          <p:cNvSpPr/>
          <p:nvPr/>
        </p:nvSpPr>
        <p:spPr>
          <a:xfrm>
            <a:off x="6372200" y="5085184"/>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smtClean="0">
                <a:solidFill>
                  <a:srgbClr val="002060"/>
                </a:solidFill>
                <a:latin typeface="Calibri"/>
                <a:hlinkClick r:id="rId5" action="ppaction://hlinksldjump"/>
              </a:rPr>
              <a:t>Learning Behaviours</a:t>
            </a:r>
            <a:endParaRPr lang="en-GB" dirty="0"/>
          </a:p>
        </p:txBody>
      </p:sp>
      <p:sp>
        <p:nvSpPr>
          <p:cNvPr id="8" name="CustomShape 3"/>
          <p:cNvSpPr/>
          <p:nvPr/>
        </p:nvSpPr>
        <p:spPr>
          <a:xfrm>
            <a:off x="6372200" y="5661248"/>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smtClean="0">
                <a:solidFill>
                  <a:srgbClr val="002060"/>
                </a:solidFill>
                <a:latin typeface="Calibri"/>
                <a:hlinkClick r:id="rId6" action="ppaction://hlinksldjump"/>
              </a:rPr>
              <a:t>Blooms Wheel</a:t>
            </a:r>
            <a:endParaRPr lang="en-GB"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COMPETENCE</a:t>
            </a:r>
            <a:endParaRPr/>
          </a:p>
        </p:txBody>
      </p:sp>
      <p:sp>
        <p:nvSpPr>
          <p:cNvPr id="76" name="TextShape 2"/>
          <p:cNvSpPr txBox="1"/>
          <p:nvPr/>
        </p:nvSpPr>
        <p:spPr>
          <a:xfrm>
            <a:off x="1619640" y="1268640"/>
            <a:ext cx="6768000" cy="4176000"/>
          </a:xfrm>
          <a:prstGeom prst="rect">
            <a:avLst/>
          </a:prstGeom>
          <a:noFill/>
          <a:ln>
            <a:noFill/>
          </a:ln>
        </p:spPr>
        <p:txBody>
          <a:bodyPr lIns="0" tIns="45000" rIns="18360" bIns="45000"/>
          <a:lstStyle/>
          <a:p>
            <a:pPr>
              <a:lnSpc>
                <a:spcPct val="100000"/>
              </a:lnSpc>
            </a:pPr>
            <a:r>
              <a:rPr lang="en-GB" sz="2800" strike="noStrike" dirty="0">
                <a:solidFill>
                  <a:srgbClr val="FFFFFF"/>
                </a:solidFill>
                <a:latin typeface="Calibri"/>
              </a:rPr>
              <a:t>The Students:</a:t>
            </a:r>
            <a:endParaRPr sz="2800" dirty="0"/>
          </a:p>
          <a:p>
            <a:pPr>
              <a:lnSpc>
                <a:spcPct val="100000"/>
              </a:lnSpc>
              <a:buSzPct val="95000"/>
              <a:buFont typeface="Arial"/>
              <a:buChar char="•"/>
            </a:pPr>
            <a:r>
              <a:rPr lang="en-GB" sz="2800" strike="noStrike" dirty="0">
                <a:solidFill>
                  <a:srgbClr val="FFFFFF"/>
                </a:solidFill>
                <a:latin typeface="Calibri"/>
              </a:rPr>
              <a:t>Can identify characteristics of the Pop Art genre.</a:t>
            </a:r>
            <a:endParaRPr sz="2800" dirty="0"/>
          </a:p>
          <a:p>
            <a:pPr>
              <a:lnSpc>
                <a:spcPct val="100000"/>
              </a:lnSpc>
              <a:buSzPct val="95000"/>
              <a:buFont typeface="Arial"/>
              <a:buChar char="•"/>
            </a:pPr>
            <a:r>
              <a:rPr lang="en-GB" sz="2800" strike="noStrike" dirty="0">
                <a:solidFill>
                  <a:srgbClr val="FFFFFF"/>
                </a:solidFill>
                <a:latin typeface="Calibri"/>
              </a:rPr>
              <a:t>Know who Andy Warhol was</a:t>
            </a:r>
            <a:endParaRPr sz="2800" dirty="0"/>
          </a:p>
          <a:p>
            <a:pPr>
              <a:lnSpc>
                <a:spcPct val="100000"/>
              </a:lnSpc>
              <a:buSzPct val="95000"/>
              <a:buFont typeface="Arial"/>
              <a:buChar char="•"/>
            </a:pPr>
            <a:r>
              <a:rPr lang="en-GB" sz="2800" strike="noStrike" dirty="0">
                <a:solidFill>
                  <a:srgbClr val="FFFFFF"/>
                </a:solidFill>
                <a:latin typeface="Calibri"/>
              </a:rPr>
              <a:t>Can identify and use the complementary colours</a:t>
            </a:r>
            <a:endParaRPr sz="2800" dirty="0"/>
          </a:p>
          <a:p>
            <a:pPr>
              <a:lnSpc>
                <a:spcPct val="100000"/>
              </a:lnSpc>
              <a:buSzPct val="95000"/>
              <a:buFont typeface="Arial"/>
              <a:buChar char="•"/>
            </a:pPr>
            <a:r>
              <a:rPr lang="en-GB" sz="2800" strike="noStrike" dirty="0">
                <a:solidFill>
                  <a:srgbClr val="FFFFFF"/>
                </a:solidFill>
                <a:latin typeface="Calibri"/>
              </a:rPr>
              <a:t>Can work with colours as a way of communicating emotions</a:t>
            </a:r>
            <a:endParaRPr sz="2800" dirty="0"/>
          </a:p>
          <a:p>
            <a:pPr>
              <a:lnSpc>
                <a:spcPct val="100000"/>
              </a:lnSpc>
              <a:buSzPct val="95000"/>
              <a:buFont typeface="Arial"/>
              <a:buChar char="•"/>
            </a:pPr>
            <a:r>
              <a:rPr lang="en-GB" sz="2800" strike="noStrike" dirty="0">
                <a:solidFill>
                  <a:srgbClr val="FFFFFF"/>
                </a:solidFill>
                <a:latin typeface="Calibri"/>
              </a:rPr>
              <a:t>Can use colours in their Art Work with thought out intentions </a:t>
            </a:r>
            <a:endParaRPr sz="2800" dirty="0"/>
          </a:p>
          <a:p>
            <a:pPr>
              <a:lnSpc>
                <a:spcPct val="100000"/>
              </a:lnSpc>
            </a:pPr>
            <a:endParaRPr sz="2800" dirty="0"/>
          </a:p>
        </p:txBody>
      </p:sp>
      <p:sp>
        <p:nvSpPr>
          <p:cNvPr id="77"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pic>
        <p:nvPicPr>
          <p:cNvPr id="78" name="Picture 1"/>
          <p:cNvPicPr/>
          <p:nvPr/>
        </p:nvPicPr>
        <p:blipFill>
          <a:blip r:embed="rId3" cstate="print"/>
          <a:stretch/>
        </p:blipFill>
        <p:spPr>
          <a:xfrm>
            <a:off x="467640" y="1700640"/>
            <a:ext cx="1114200" cy="67608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Shape 1"/>
          <p:cNvSpPr txBox="1"/>
          <p:nvPr/>
        </p:nvSpPr>
        <p:spPr>
          <a:xfrm>
            <a:off x="467640" y="332640"/>
            <a:ext cx="7851240" cy="689040"/>
          </a:xfrm>
          <a:prstGeom prst="rect">
            <a:avLst/>
          </a:prstGeom>
          <a:noFill/>
          <a:ln>
            <a:noFill/>
          </a:ln>
        </p:spPr>
        <p:txBody>
          <a:bodyPr lIns="0" tIns="0" rIns="18360" bIns="0" anchor="b"/>
          <a:lstStyle/>
          <a:p>
            <a:pPr algn="ctr">
              <a:lnSpc>
                <a:spcPct val="100000"/>
              </a:lnSpc>
            </a:pPr>
            <a:r>
              <a:rPr lang="en-US" sz="5600" b="1" i="1" strike="noStrike">
                <a:solidFill>
                  <a:srgbClr val="FFFFFF"/>
                </a:solidFill>
                <a:latin typeface="Calibri"/>
              </a:rPr>
              <a:t>COMMUNITY</a:t>
            </a:r>
            <a:endParaRPr/>
          </a:p>
        </p:txBody>
      </p:sp>
      <p:sp>
        <p:nvSpPr>
          <p:cNvPr id="80" name="TextShape 2"/>
          <p:cNvSpPr txBox="1"/>
          <p:nvPr/>
        </p:nvSpPr>
        <p:spPr>
          <a:xfrm>
            <a:off x="1333301" y="1142031"/>
            <a:ext cx="7128360" cy="4320000"/>
          </a:xfrm>
          <a:prstGeom prst="rect">
            <a:avLst/>
          </a:prstGeom>
          <a:noFill/>
          <a:ln>
            <a:noFill/>
          </a:ln>
        </p:spPr>
        <p:txBody>
          <a:bodyPr lIns="0" tIns="45000" rIns="18360" bIns="45000"/>
          <a:lstStyle/>
          <a:p>
            <a:pPr>
              <a:lnSpc>
                <a:spcPct val="100000"/>
              </a:lnSpc>
            </a:pPr>
            <a:r>
              <a:rPr lang="en-GB" sz="2800" strike="noStrike" dirty="0">
                <a:solidFill>
                  <a:srgbClr val="FFFFFF"/>
                </a:solidFill>
                <a:latin typeface="Calibri"/>
              </a:rPr>
              <a:t>Our daily life is filled with different types of visual communication. </a:t>
            </a:r>
            <a:endParaRPr sz="2800" dirty="0"/>
          </a:p>
          <a:p>
            <a:pPr>
              <a:lnSpc>
                <a:spcPct val="100000"/>
              </a:lnSpc>
            </a:pPr>
            <a:r>
              <a:rPr lang="en-GB" sz="2800" strike="noStrike" dirty="0">
                <a:solidFill>
                  <a:srgbClr val="FFFFFF"/>
                </a:solidFill>
                <a:latin typeface="Calibri"/>
              </a:rPr>
              <a:t>Major cultural and historic events and trends are captured in the different genres of Art Work. </a:t>
            </a:r>
            <a:endParaRPr sz="2800" dirty="0"/>
          </a:p>
          <a:p>
            <a:pPr>
              <a:lnSpc>
                <a:spcPct val="100000"/>
              </a:lnSpc>
            </a:pPr>
            <a:r>
              <a:rPr lang="en-GB" sz="2800" strike="noStrike" dirty="0">
                <a:solidFill>
                  <a:srgbClr val="FFFFFF"/>
                </a:solidFill>
                <a:latin typeface="Calibri"/>
              </a:rPr>
              <a:t>Knowing about and working with the characteristics of the main genres of Art is part of general education.</a:t>
            </a:r>
            <a:endParaRPr sz="2800" dirty="0"/>
          </a:p>
          <a:p>
            <a:pPr>
              <a:lnSpc>
                <a:spcPct val="100000"/>
              </a:lnSpc>
            </a:pPr>
            <a:r>
              <a:rPr lang="en-GB" sz="2800" strike="noStrike" dirty="0">
                <a:solidFill>
                  <a:srgbClr val="FFFFFF"/>
                </a:solidFill>
                <a:latin typeface="Calibri"/>
              </a:rPr>
              <a:t>Being able to express oneself through art is an enrichment and a gift that should be nurtured in a society where the visual communication is as overwhelming as the modern worlds</a:t>
            </a:r>
            <a:endParaRPr sz="2800" dirty="0"/>
          </a:p>
          <a:p>
            <a:pPr>
              <a:lnSpc>
                <a:spcPct val="100000"/>
              </a:lnSpc>
            </a:pPr>
            <a:endParaRPr sz="2800" dirty="0"/>
          </a:p>
          <a:p>
            <a:pPr>
              <a:lnSpc>
                <a:spcPct val="100000"/>
              </a:lnSpc>
            </a:pPr>
            <a:endParaRPr sz="2800" dirty="0"/>
          </a:p>
        </p:txBody>
      </p:sp>
      <p:sp>
        <p:nvSpPr>
          <p:cNvPr id="81"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pic>
        <p:nvPicPr>
          <p:cNvPr id="82" name="Picture 1"/>
          <p:cNvPicPr/>
          <p:nvPr/>
        </p:nvPicPr>
        <p:blipFill>
          <a:blip r:embed="rId3" cstate="print"/>
          <a:stretch/>
        </p:blipFill>
        <p:spPr>
          <a:xfrm>
            <a:off x="179640" y="1845000"/>
            <a:ext cx="1114200" cy="67608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539640" y="908640"/>
            <a:ext cx="7851240" cy="689040"/>
          </a:xfrm>
          <a:prstGeom prst="rect">
            <a:avLst/>
          </a:prstGeom>
          <a:noFill/>
          <a:ln>
            <a:noFill/>
          </a:ln>
        </p:spPr>
        <p:txBody>
          <a:bodyPr lIns="0" tIns="0" rIns="18360" bIns="0" anchor="b"/>
          <a:lstStyle/>
          <a:p>
            <a:pPr algn="ctr">
              <a:lnSpc>
                <a:spcPct val="100000"/>
              </a:lnSpc>
            </a:pPr>
            <a:r>
              <a:rPr lang="en-US" sz="5600" b="1" strike="noStrike" dirty="0">
                <a:solidFill>
                  <a:srgbClr val="FFFFFF"/>
                </a:solidFill>
                <a:latin typeface="Calibri"/>
              </a:rPr>
              <a:t>Bloom’s Revised Taxonomy of Learning </a:t>
            </a:r>
            <a:r>
              <a:rPr lang="en-US" sz="5600" b="1" strike="noStrike" dirty="0" err="1">
                <a:solidFill>
                  <a:srgbClr val="FFFFFF"/>
                </a:solidFill>
                <a:latin typeface="Calibri"/>
              </a:rPr>
              <a:t>Behaviours</a:t>
            </a:r>
            <a:r>
              <a:rPr lang="en-US" sz="5600" b="1" strike="noStrike" dirty="0">
                <a:solidFill>
                  <a:srgbClr val="FFFFFF"/>
                </a:solidFill>
                <a:latin typeface="Calibri"/>
              </a:rPr>
              <a:t> </a:t>
            </a:r>
            <a:endParaRPr dirty="0"/>
          </a:p>
        </p:txBody>
      </p:sp>
      <p:sp>
        <p:nvSpPr>
          <p:cNvPr id="83" name="TextShape 2"/>
          <p:cNvSpPr txBox="1"/>
          <p:nvPr/>
        </p:nvSpPr>
        <p:spPr>
          <a:xfrm>
            <a:off x="533520" y="1268640"/>
            <a:ext cx="7854480" cy="5040360"/>
          </a:xfrm>
          <a:prstGeom prst="rect">
            <a:avLst/>
          </a:prstGeom>
          <a:noFill/>
          <a:ln>
            <a:noFill/>
          </a:ln>
        </p:spPr>
        <p:txBody>
          <a:bodyPr lIns="0" tIns="45000" rIns="18360" bIns="45000"/>
          <a:lstStyle/>
          <a:p>
            <a:pPr>
              <a:lnSpc>
                <a:spcPct val="100000"/>
              </a:lnSpc>
            </a:pPr>
            <a:endParaRPr/>
          </a:p>
          <a:p>
            <a:pPr>
              <a:lnSpc>
                <a:spcPct val="100000"/>
              </a:lnSpc>
            </a:pPr>
            <a:endParaRPr/>
          </a:p>
        </p:txBody>
      </p:sp>
      <p:sp>
        <p:nvSpPr>
          <p:cNvPr id="84" name="CustomShape 3"/>
          <p:cNvSpPr/>
          <p:nvPr/>
        </p:nvSpPr>
        <p:spPr>
          <a:xfrm>
            <a:off x="6372360" y="6237360"/>
            <a:ext cx="2448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dirty="0">
                <a:solidFill>
                  <a:srgbClr val="002060"/>
                </a:solidFill>
                <a:latin typeface="Calibri"/>
                <a:hlinkClick r:id="rId2" action="ppaction://hlinksldjump"/>
              </a:rPr>
              <a:t>Back to Overview</a:t>
            </a:r>
            <a:endParaRPr lang="en-GB" dirty="0"/>
          </a:p>
        </p:txBody>
      </p:sp>
      <p:sp>
        <p:nvSpPr>
          <p:cNvPr id="85" name="CustomShape 4"/>
          <p:cNvSpPr/>
          <p:nvPr/>
        </p:nvSpPr>
        <p:spPr>
          <a:xfrm>
            <a:off x="824760" y="1556640"/>
            <a:ext cx="7314120" cy="3312000"/>
          </a:xfrm>
          <a:prstGeom prst="rightArrow">
            <a:avLst>
              <a:gd name="adj1" fmla="val 50000"/>
              <a:gd name="adj2" fmla="val 50000"/>
            </a:avLst>
          </a:prstGeom>
          <a:solidFill>
            <a:schemeClr val="accent1">
              <a:tint val="40000"/>
              <a:hueOff val="0"/>
              <a:satOff val="0"/>
              <a:lumOff val="0"/>
              <a:alphaOff val="0"/>
            </a:schemeClr>
          </a:solidFill>
          <a:ln>
            <a:noFill/>
          </a:ln>
        </p:spPr>
        <p:style>
          <a:lnRef idx="0">
            <a:scrgbClr r="0" g="0" b="0"/>
          </a:lnRef>
          <a:fillRef idx="0">
            <a:scrgbClr r="0" g="0" b="0"/>
          </a:fillRef>
          <a:effectRef idx="0">
            <a:scrgbClr r="0" g="0" b="0"/>
          </a:effectRef>
          <a:fontRef idx="minor"/>
        </p:style>
      </p:sp>
      <p:sp>
        <p:nvSpPr>
          <p:cNvPr id="86" name="CustomShape 5"/>
          <p:cNvSpPr/>
          <p:nvPr/>
        </p:nvSpPr>
        <p:spPr>
          <a:xfrm>
            <a:off x="181440" y="2550600"/>
            <a:ext cx="1337760" cy="1324440"/>
          </a:xfrm>
          <a:prstGeom prst="roundRect">
            <a:avLst>
              <a:gd name="adj" fmla="val 16667"/>
            </a:avLst>
          </a:prstGeom>
          <a:solidFill>
            <a:schemeClr val="accent1">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Remember</a:t>
            </a:r>
            <a:endParaRPr/>
          </a:p>
        </p:txBody>
      </p:sp>
      <p:sp>
        <p:nvSpPr>
          <p:cNvPr id="87" name="CustomShape 6"/>
          <p:cNvSpPr/>
          <p:nvPr/>
        </p:nvSpPr>
        <p:spPr>
          <a:xfrm>
            <a:off x="1634040" y="2550600"/>
            <a:ext cx="1337760" cy="1324440"/>
          </a:xfrm>
          <a:prstGeom prst="roundRect">
            <a:avLst>
              <a:gd name="adj" fmla="val 16667"/>
            </a:avLst>
          </a:prstGeom>
          <a:solidFill>
            <a:schemeClr val="accent2"/>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Understand</a:t>
            </a:r>
            <a:endParaRPr/>
          </a:p>
        </p:txBody>
      </p:sp>
      <p:sp>
        <p:nvSpPr>
          <p:cNvPr id="88" name="CustomShape 7"/>
          <p:cNvSpPr/>
          <p:nvPr/>
        </p:nvSpPr>
        <p:spPr>
          <a:xfrm>
            <a:off x="3139920" y="2508840"/>
            <a:ext cx="1337760" cy="1324440"/>
          </a:xfrm>
          <a:prstGeom prst="roundRect">
            <a:avLst>
              <a:gd name="adj" fmla="val 16667"/>
            </a:avLst>
          </a:prstGeom>
          <a:solidFill>
            <a:schemeClr val="accent2">
              <a:lumMod val="60000"/>
              <a:lumOff val="4000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Apply</a:t>
            </a:r>
            <a:endParaRPr/>
          </a:p>
        </p:txBody>
      </p:sp>
      <p:sp>
        <p:nvSpPr>
          <p:cNvPr id="89" name="CustomShape 8"/>
          <p:cNvSpPr/>
          <p:nvPr/>
        </p:nvSpPr>
        <p:spPr>
          <a:xfrm>
            <a:off x="4539600" y="2550600"/>
            <a:ext cx="1337760" cy="1324440"/>
          </a:xfrm>
          <a:prstGeom prst="roundRect">
            <a:avLst>
              <a:gd name="adj" fmla="val 16667"/>
            </a:avLst>
          </a:prstGeom>
          <a:solidFill>
            <a:schemeClr val="accent3">
              <a:lumMod val="60000"/>
              <a:lumOff val="4000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Analyze</a:t>
            </a:r>
            <a:endParaRPr/>
          </a:p>
        </p:txBody>
      </p:sp>
      <p:sp>
        <p:nvSpPr>
          <p:cNvPr id="90" name="CustomShape 9"/>
          <p:cNvSpPr/>
          <p:nvPr/>
        </p:nvSpPr>
        <p:spPr>
          <a:xfrm>
            <a:off x="5992200" y="2550600"/>
            <a:ext cx="1337760" cy="1324440"/>
          </a:xfrm>
          <a:prstGeom prst="roundRect">
            <a:avLst>
              <a:gd name="adj" fmla="val 16667"/>
            </a:avLst>
          </a:prstGeom>
          <a:solidFill>
            <a:schemeClr val="accent4">
              <a:lumMod val="60000"/>
              <a:lumOff val="4000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Evaluate</a:t>
            </a:r>
            <a:endParaRPr/>
          </a:p>
        </p:txBody>
      </p:sp>
      <p:sp>
        <p:nvSpPr>
          <p:cNvPr id="91" name="CustomShape 10"/>
          <p:cNvSpPr/>
          <p:nvPr/>
        </p:nvSpPr>
        <p:spPr>
          <a:xfrm>
            <a:off x="7444800" y="2550600"/>
            <a:ext cx="1337760" cy="1324440"/>
          </a:xfrm>
          <a:prstGeom prst="roundRect">
            <a:avLst>
              <a:gd name="adj" fmla="val 16667"/>
            </a:avLst>
          </a:prstGeom>
          <a:solidFill>
            <a:schemeClr val="accent5">
              <a:lumMod val="60000"/>
              <a:lumOff val="4000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57240" tIns="122040" rIns="57240" bIns="121680" anchor="ctr"/>
          <a:lstStyle/>
          <a:p>
            <a:pPr algn="ctr">
              <a:lnSpc>
                <a:spcPct val="90000"/>
              </a:lnSpc>
            </a:pPr>
            <a:r>
              <a:rPr lang="en-GB" sz="1500" b="1" strike="noStrike">
                <a:solidFill>
                  <a:srgbClr val="FFFFFF"/>
                </a:solidFill>
                <a:latin typeface="Constantia"/>
              </a:rPr>
              <a:t>Create</a:t>
            </a:r>
            <a:endParaRPr/>
          </a:p>
        </p:txBody>
      </p:sp>
      <p:sp>
        <p:nvSpPr>
          <p:cNvPr id="92" name="CustomShape 11"/>
          <p:cNvSpPr/>
          <p:nvPr/>
        </p:nvSpPr>
        <p:spPr>
          <a:xfrm>
            <a:off x="7164360" y="4725000"/>
            <a:ext cx="1728000" cy="1367640"/>
          </a:xfrm>
          <a:prstGeom prst="roundRect">
            <a:avLst>
              <a:gd name="adj" fmla="val 16667"/>
            </a:avLst>
          </a:prstGeom>
          <a:solidFill>
            <a:schemeClr val="accent5">
              <a:lumMod val="60000"/>
              <a:lumOff val="40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a:solidFill>
                  <a:srgbClr val="FFFFFF"/>
                </a:solidFill>
                <a:latin typeface="Constantia"/>
              </a:rPr>
              <a:t>Higher Order Thinking Skills - HOTS</a:t>
            </a:r>
            <a:endParaRPr/>
          </a:p>
        </p:txBody>
      </p:sp>
      <p:sp>
        <p:nvSpPr>
          <p:cNvPr id="93" name="CustomShape 12"/>
          <p:cNvSpPr/>
          <p:nvPr/>
        </p:nvSpPr>
        <p:spPr>
          <a:xfrm>
            <a:off x="467640" y="4653000"/>
            <a:ext cx="1728000" cy="1367640"/>
          </a:xfrm>
          <a:prstGeom prst="roundRect">
            <a:avLst>
              <a:gd name="adj" fmla="val 16667"/>
            </a:avLst>
          </a:prstGeom>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a:solidFill>
                  <a:srgbClr val="FFFFFF"/>
                </a:solidFill>
                <a:latin typeface="Constantia"/>
              </a:rPr>
              <a:t>Lower Order Thinking Skills - LOTS</a:t>
            </a:r>
            <a:endParaRPr/>
          </a:p>
        </p:txBody>
      </p:sp>
      <p:sp>
        <p:nvSpPr>
          <p:cNvPr id="94" name="CustomShape 13"/>
          <p:cNvSpPr/>
          <p:nvPr/>
        </p:nvSpPr>
        <p:spPr>
          <a:xfrm>
            <a:off x="2699640" y="5229360"/>
            <a:ext cx="4104000" cy="431640"/>
          </a:xfrm>
          <a:prstGeom prst="rightArrow">
            <a:avLst>
              <a:gd name="adj1" fmla="val 50000"/>
              <a:gd name="adj2" fmla="val 50000"/>
            </a:avLst>
          </a:prstGeom>
          <a:ln>
            <a:round/>
          </a:ln>
        </p:spPr>
        <p:style>
          <a:lnRef idx="2">
            <a:schemeClr val="accent1">
              <a:shade val="50000"/>
            </a:schemeClr>
          </a:lnRef>
          <a:fillRef idx="1">
            <a:schemeClr val="accent1"/>
          </a:fillRef>
          <a:effectRef idx="0">
            <a:schemeClr val="accent1"/>
          </a:effectRef>
          <a:fontRef idx="minor"/>
        </p:style>
      </p:sp>
      <p:sp>
        <p:nvSpPr>
          <p:cNvPr id="95" name="CustomShape 14"/>
          <p:cNvSpPr/>
          <p:nvPr/>
        </p:nvSpPr>
        <p:spPr>
          <a:xfrm>
            <a:off x="467640" y="6237360"/>
            <a:ext cx="2520000" cy="359640"/>
          </a:xfrm>
          <a:prstGeom prst="roundRect">
            <a:avLst>
              <a:gd name="adj" fmla="val 16667"/>
            </a:avLst>
          </a:prstGeom>
          <a:solidFill>
            <a:srgbClr val="FF0000"/>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b="1" strike="noStrike" dirty="0">
                <a:solidFill>
                  <a:srgbClr val="FFFFFF"/>
                </a:solidFill>
                <a:latin typeface="Calibri"/>
                <a:hlinkClick r:id="rId3" action="ppaction://hlinksldjump"/>
              </a:rPr>
              <a:t>Back to Cognition</a:t>
            </a:r>
            <a:endParaRP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TotalTime>
  <Words>467</Words>
  <Application>Microsoft Office PowerPoint</Application>
  <PresentationFormat>Skærmshow (4:3)</PresentationFormat>
  <Paragraphs>104</Paragraphs>
  <Slides>11</Slides>
  <Notes>0</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11</vt:i4>
      </vt:variant>
    </vt:vector>
  </HeadingPairs>
  <TitlesOfParts>
    <vt:vector size="16" baseType="lpstr">
      <vt:lpstr>Arial</vt:lpstr>
      <vt:lpstr>Calibri</vt:lpstr>
      <vt:lpstr>Constantia</vt:lpstr>
      <vt:lpstr>Wingdings 2</vt:lpstr>
      <vt:lpstr>Flow</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Lise Kjems Knattrup</cp:lastModifiedBy>
  <cp:revision>13</cp:revision>
  <dcterms:modified xsi:type="dcterms:W3CDTF">2016-06-02T08:10:09Z</dcterms:modified>
</cp:coreProperties>
</file>