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0691813" cy="7559675"/>
  <p:notesSz cx="6797675" cy="9926638"/>
  <p:defaultTextStyle>
    <a:defPPr>
      <a:defRPr lang="fr-FR"/>
    </a:defPPr>
    <a:lvl1pPr marL="0" algn="l" defTabSz="914352" rtl="0" eaLnBrk="1" latinLnBrk="0" hangingPunct="1">
      <a:defRPr sz="1800" kern="1200">
        <a:solidFill>
          <a:schemeClr val="tx1"/>
        </a:solidFill>
        <a:latin typeface="+mn-lt"/>
        <a:ea typeface="+mn-ea"/>
        <a:cs typeface="+mn-cs"/>
      </a:defRPr>
    </a:lvl1pPr>
    <a:lvl2pPr marL="457176" algn="l" defTabSz="914352" rtl="0" eaLnBrk="1" latinLnBrk="0" hangingPunct="1">
      <a:defRPr sz="1800" kern="1200">
        <a:solidFill>
          <a:schemeClr val="tx1"/>
        </a:solidFill>
        <a:latin typeface="+mn-lt"/>
        <a:ea typeface="+mn-ea"/>
        <a:cs typeface="+mn-cs"/>
      </a:defRPr>
    </a:lvl2pPr>
    <a:lvl3pPr marL="914352" algn="l" defTabSz="914352" rtl="0" eaLnBrk="1" latinLnBrk="0" hangingPunct="1">
      <a:defRPr sz="1800" kern="1200">
        <a:solidFill>
          <a:schemeClr val="tx1"/>
        </a:solidFill>
        <a:latin typeface="+mn-lt"/>
        <a:ea typeface="+mn-ea"/>
        <a:cs typeface="+mn-cs"/>
      </a:defRPr>
    </a:lvl3pPr>
    <a:lvl4pPr marL="1371528" algn="l" defTabSz="914352" rtl="0" eaLnBrk="1" latinLnBrk="0" hangingPunct="1">
      <a:defRPr sz="1800" kern="1200">
        <a:solidFill>
          <a:schemeClr val="tx1"/>
        </a:solidFill>
        <a:latin typeface="+mn-lt"/>
        <a:ea typeface="+mn-ea"/>
        <a:cs typeface="+mn-cs"/>
      </a:defRPr>
    </a:lvl4pPr>
    <a:lvl5pPr marL="1828703" algn="l" defTabSz="914352" rtl="0" eaLnBrk="1" latinLnBrk="0" hangingPunct="1">
      <a:defRPr sz="1800" kern="1200">
        <a:solidFill>
          <a:schemeClr val="tx1"/>
        </a:solidFill>
        <a:latin typeface="+mn-lt"/>
        <a:ea typeface="+mn-ea"/>
        <a:cs typeface="+mn-cs"/>
      </a:defRPr>
    </a:lvl5pPr>
    <a:lvl6pPr marL="2285879" algn="l" defTabSz="914352" rtl="0" eaLnBrk="1" latinLnBrk="0" hangingPunct="1">
      <a:defRPr sz="1800" kern="1200">
        <a:solidFill>
          <a:schemeClr val="tx1"/>
        </a:solidFill>
        <a:latin typeface="+mn-lt"/>
        <a:ea typeface="+mn-ea"/>
        <a:cs typeface="+mn-cs"/>
      </a:defRPr>
    </a:lvl6pPr>
    <a:lvl7pPr marL="2743055" algn="l" defTabSz="914352" rtl="0" eaLnBrk="1" latinLnBrk="0" hangingPunct="1">
      <a:defRPr sz="1800" kern="1200">
        <a:solidFill>
          <a:schemeClr val="tx1"/>
        </a:solidFill>
        <a:latin typeface="+mn-lt"/>
        <a:ea typeface="+mn-ea"/>
        <a:cs typeface="+mn-cs"/>
      </a:defRPr>
    </a:lvl7pPr>
    <a:lvl8pPr marL="3200231" algn="l" defTabSz="914352" rtl="0" eaLnBrk="1" latinLnBrk="0" hangingPunct="1">
      <a:defRPr sz="1800" kern="1200">
        <a:solidFill>
          <a:schemeClr val="tx1"/>
        </a:solidFill>
        <a:latin typeface="+mn-lt"/>
        <a:ea typeface="+mn-ea"/>
        <a:cs typeface="+mn-cs"/>
      </a:defRPr>
    </a:lvl8pPr>
    <a:lvl9pPr marL="3657406" algn="l" defTabSz="91435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78" d="100"/>
          <a:sy n="78" d="100"/>
        </p:scale>
        <p:origin x="677"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2687E21-18BE-4CA0-800B-D87DCBE12D45}" type="datetimeFigureOut">
              <a:rPr lang="fr-FR" smtClean="0"/>
              <a:t>13/09/2017</a:t>
            </a:fld>
            <a:endParaRPr lang="fr-FR"/>
          </a:p>
        </p:txBody>
      </p:sp>
      <p:sp>
        <p:nvSpPr>
          <p:cNvPr id="4" name="Espace réservé de l'image des diapositives 3"/>
          <p:cNvSpPr>
            <a:spLocks noGrp="1" noRot="1" noChangeAspect="1"/>
          </p:cNvSpPr>
          <p:nvPr>
            <p:ph type="sldImg" idx="2"/>
          </p:nvPr>
        </p:nvSpPr>
        <p:spPr>
          <a:xfrm>
            <a:off x="1030288" y="1241425"/>
            <a:ext cx="4737100"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4C2A903C-C715-40B6-8DB5-3C7295046618}" type="slidenum">
              <a:rPr lang="fr-FR" smtClean="0"/>
              <a:t>‹N°›</a:t>
            </a:fld>
            <a:endParaRPr lang="fr-FR"/>
          </a:p>
        </p:txBody>
      </p:sp>
    </p:spTree>
    <p:extLst>
      <p:ext uri="{BB962C8B-B14F-4D97-AF65-F5344CB8AC3E}">
        <p14:creationId xmlns:p14="http://schemas.microsoft.com/office/powerpoint/2010/main" val="3403023034"/>
      </p:ext>
    </p:extLst>
  </p:cSld>
  <p:clrMap bg1="lt1" tx1="dk1" bg2="lt2" tx2="dk2" accent1="accent1" accent2="accent2" accent3="accent3" accent4="accent4" accent5="accent5" accent6="accent6" hlink="hlink" folHlink="folHlink"/>
  <p:notesStyle>
    <a:lvl1pPr marL="0" algn="l" defTabSz="914352" rtl="0" eaLnBrk="1" latinLnBrk="0" hangingPunct="1">
      <a:defRPr sz="1200" kern="1200">
        <a:solidFill>
          <a:schemeClr val="tx1"/>
        </a:solidFill>
        <a:latin typeface="+mn-lt"/>
        <a:ea typeface="+mn-ea"/>
        <a:cs typeface="+mn-cs"/>
      </a:defRPr>
    </a:lvl1pPr>
    <a:lvl2pPr marL="457176" algn="l" defTabSz="914352" rtl="0" eaLnBrk="1" latinLnBrk="0" hangingPunct="1">
      <a:defRPr sz="1200" kern="1200">
        <a:solidFill>
          <a:schemeClr val="tx1"/>
        </a:solidFill>
        <a:latin typeface="+mn-lt"/>
        <a:ea typeface="+mn-ea"/>
        <a:cs typeface="+mn-cs"/>
      </a:defRPr>
    </a:lvl2pPr>
    <a:lvl3pPr marL="914352" algn="l" defTabSz="914352" rtl="0" eaLnBrk="1" latinLnBrk="0" hangingPunct="1">
      <a:defRPr sz="1200" kern="1200">
        <a:solidFill>
          <a:schemeClr val="tx1"/>
        </a:solidFill>
        <a:latin typeface="+mn-lt"/>
        <a:ea typeface="+mn-ea"/>
        <a:cs typeface="+mn-cs"/>
      </a:defRPr>
    </a:lvl3pPr>
    <a:lvl4pPr marL="1371528" algn="l" defTabSz="914352" rtl="0" eaLnBrk="1" latinLnBrk="0" hangingPunct="1">
      <a:defRPr sz="1200" kern="1200">
        <a:solidFill>
          <a:schemeClr val="tx1"/>
        </a:solidFill>
        <a:latin typeface="+mn-lt"/>
        <a:ea typeface="+mn-ea"/>
        <a:cs typeface="+mn-cs"/>
      </a:defRPr>
    </a:lvl4pPr>
    <a:lvl5pPr marL="1828703" algn="l" defTabSz="914352" rtl="0" eaLnBrk="1" latinLnBrk="0" hangingPunct="1">
      <a:defRPr sz="1200" kern="1200">
        <a:solidFill>
          <a:schemeClr val="tx1"/>
        </a:solidFill>
        <a:latin typeface="+mn-lt"/>
        <a:ea typeface="+mn-ea"/>
        <a:cs typeface="+mn-cs"/>
      </a:defRPr>
    </a:lvl5pPr>
    <a:lvl6pPr marL="2285879" algn="l" defTabSz="914352" rtl="0" eaLnBrk="1" latinLnBrk="0" hangingPunct="1">
      <a:defRPr sz="1200" kern="1200">
        <a:solidFill>
          <a:schemeClr val="tx1"/>
        </a:solidFill>
        <a:latin typeface="+mn-lt"/>
        <a:ea typeface="+mn-ea"/>
        <a:cs typeface="+mn-cs"/>
      </a:defRPr>
    </a:lvl6pPr>
    <a:lvl7pPr marL="2743055" algn="l" defTabSz="914352" rtl="0" eaLnBrk="1" latinLnBrk="0" hangingPunct="1">
      <a:defRPr sz="1200" kern="1200">
        <a:solidFill>
          <a:schemeClr val="tx1"/>
        </a:solidFill>
        <a:latin typeface="+mn-lt"/>
        <a:ea typeface="+mn-ea"/>
        <a:cs typeface="+mn-cs"/>
      </a:defRPr>
    </a:lvl7pPr>
    <a:lvl8pPr marL="3200231" algn="l" defTabSz="914352" rtl="0" eaLnBrk="1" latinLnBrk="0" hangingPunct="1">
      <a:defRPr sz="1200" kern="1200">
        <a:solidFill>
          <a:schemeClr val="tx1"/>
        </a:solidFill>
        <a:latin typeface="+mn-lt"/>
        <a:ea typeface="+mn-ea"/>
        <a:cs typeface="+mn-cs"/>
      </a:defRPr>
    </a:lvl8pPr>
    <a:lvl9pPr marL="3657406" algn="l" defTabSz="91435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30288" y="1241425"/>
            <a:ext cx="4737100" cy="3349625"/>
          </a:xfrm>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C2A903C-C715-40B6-8DB5-3C7295046618}" type="slidenum">
              <a:rPr lang="fr-FR" smtClean="0"/>
              <a:t>2</a:t>
            </a:fld>
            <a:endParaRPr lang="fr-FR"/>
          </a:p>
        </p:txBody>
      </p:sp>
    </p:spTree>
    <p:extLst>
      <p:ext uri="{BB962C8B-B14F-4D97-AF65-F5344CB8AC3E}">
        <p14:creationId xmlns:p14="http://schemas.microsoft.com/office/powerpoint/2010/main" val="42900409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fr-FR" smtClean="0"/>
              <a:t>Modifiez le style du titre</a:t>
            </a:r>
            <a:endParaRPr lang="en-US" dirty="0"/>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2328F480-9408-4D0E-B395-776DC44642EF}" type="datetimeFigureOut">
              <a:rPr lang="fr-FR" smtClean="0"/>
              <a:t>13/09/2017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B9773DF-FBDE-4F8B-9D10-844FA59165C1}" type="slidenum">
              <a:rPr lang="fr-FR" smtClean="0"/>
              <a:t>‹N°›</a:t>
            </a:fld>
            <a:endParaRPr lang="fr-FR"/>
          </a:p>
        </p:txBody>
      </p:sp>
    </p:spTree>
    <p:extLst>
      <p:ext uri="{BB962C8B-B14F-4D97-AF65-F5344CB8AC3E}">
        <p14:creationId xmlns:p14="http://schemas.microsoft.com/office/powerpoint/2010/main" val="3417048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2328F480-9408-4D0E-B395-776DC44642EF}" type="datetimeFigureOut">
              <a:rPr lang="fr-FR" smtClean="0"/>
              <a:t>13/09/2017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B9773DF-FBDE-4F8B-9D10-844FA59165C1}" type="slidenum">
              <a:rPr lang="fr-FR" smtClean="0"/>
              <a:t>‹N°›</a:t>
            </a:fld>
            <a:endParaRPr lang="fr-FR"/>
          </a:p>
        </p:txBody>
      </p:sp>
    </p:spTree>
    <p:extLst>
      <p:ext uri="{BB962C8B-B14F-4D97-AF65-F5344CB8AC3E}">
        <p14:creationId xmlns:p14="http://schemas.microsoft.com/office/powerpoint/2010/main" val="1623661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2328F480-9408-4D0E-B395-776DC44642EF}" type="datetimeFigureOut">
              <a:rPr lang="fr-FR" smtClean="0"/>
              <a:t>13/09/2017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B9773DF-FBDE-4F8B-9D10-844FA59165C1}" type="slidenum">
              <a:rPr lang="fr-FR" smtClean="0"/>
              <a:t>‹N°›</a:t>
            </a:fld>
            <a:endParaRPr lang="fr-FR"/>
          </a:p>
        </p:txBody>
      </p:sp>
    </p:spTree>
    <p:extLst>
      <p:ext uri="{BB962C8B-B14F-4D97-AF65-F5344CB8AC3E}">
        <p14:creationId xmlns:p14="http://schemas.microsoft.com/office/powerpoint/2010/main" val="3661691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2328F480-9408-4D0E-B395-776DC44642EF}" type="datetimeFigureOut">
              <a:rPr lang="fr-FR" smtClean="0"/>
              <a:t>13/09/2017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B9773DF-FBDE-4F8B-9D10-844FA59165C1}" type="slidenum">
              <a:rPr lang="fr-FR" smtClean="0"/>
              <a:t>‹N°›</a:t>
            </a:fld>
            <a:endParaRPr lang="fr-FR"/>
          </a:p>
        </p:txBody>
      </p:sp>
    </p:spTree>
    <p:extLst>
      <p:ext uri="{BB962C8B-B14F-4D97-AF65-F5344CB8AC3E}">
        <p14:creationId xmlns:p14="http://schemas.microsoft.com/office/powerpoint/2010/main" val="932746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fr-FR" smtClean="0"/>
              <a:t>Modifiez le style du titre</a:t>
            </a:r>
            <a:endParaRPr lang="en-US" dirty="0"/>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2328F480-9408-4D0E-B395-776DC44642EF}" type="datetimeFigureOut">
              <a:rPr lang="fr-FR" smtClean="0"/>
              <a:t>13/09/2017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B9773DF-FBDE-4F8B-9D10-844FA59165C1}" type="slidenum">
              <a:rPr lang="fr-FR" smtClean="0"/>
              <a:t>‹N°›</a:t>
            </a:fld>
            <a:endParaRPr lang="fr-FR"/>
          </a:p>
        </p:txBody>
      </p:sp>
    </p:spTree>
    <p:extLst>
      <p:ext uri="{BB962C8B-B14F-4D97-AF65-F5344CB8AC3E}">
        <p14:creationId xmlns:p14="http://schemas.microsoft.com/office/powerpoint/2010/main" val="2087982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735062" y="2012414"/>
            <a:ext cx="4544021" cy="4796544"/>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412730" y="2012414"/>
            <a:ext cx="4544021" cy="4796544"/>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2328F480-9408-4D0E-B395-776DC44642EF}" type="datetimeFigureOut">
              <a:rPr lang="fr-FR" smtClean="0"/>
              <a:t>13/09/2017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B9773DF-FBDE-4F8B-9D10-844FA59165C1}" type="slidenum">
              <a:rPr lang="fr-FR" smtClean="0"/>
              <a:t>‹N°›</a:t>
            </a:fld>
            <a:endParaRPr lang="fr-FR"/>
          </a:p>
        </p:txBody>
      </p:sp>
    </p:spTree>
    <p:extLst>
      <p:ext uri="{BB962C8B-B14F-4D97-AF65-F5344CB8AC3E}">
        <p14:creationId xmlns:p14="http://schemas.microsoft.com/office/powerpoint/2010/main" val="3511214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fr-FR" smtClean="0"/>
              <a:t>Modifiez les styles du texte du masque</a:t>
            </a:r>
          </a:p>
        </p:txBody>
      </p:sp>
      <p:sp>
        <p:nvSpPr>
          <p:cNvPr id="4" name="Content Placeholder 3"/>
          <p:cNvSpPr>
            <a:spLocks noGrp="1"/>
          </p:cNvSpPr>
          <p:nvPr>
            <p:ph sz="half" idx="2"/>
          </p:nvPr>
        </p:nvSpPr>
        <p:spPr>
          <a:xfrm>
            <a:off x="736456" y="2761381"/>
            <a:ext cx="4523137" cy="4061576"/>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fr-FR" smtClean="0"/>
              <a:t>Modifiez les styles du texte du masque</a:t>
            </a:r>
          </a:p>
        </p:txBody>
      </p:sp>
      <p:sp>
        <p:nvSpPr>
          <p:cNvPr id="6" name="Content Placeholder 5"/>
          <p:cNvSpPr>
            <a:spLocks noGrp="1"/>
          </p:cNvSpPr>
          <p:nvPr>
            <p:ph sz="quarter" idx="4"/>
          </p:nvPr>
        </p:nvSpPr>
        <p:spPr>
          <a:xfrm>
            <a:off x="5412731" y="2761381"/>
            <a:ext cx="4545413" cy="4061576"/>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2328F480-9408-4D0E-B395-776DC44642EF}" type="datetimeFigureOut">
              <a:rPr lang="fr-FR" smtClean="0"/>
              <a:t>13/09/2017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B9773DF-FBDE-4F8B-9D10-844FA59165C1}" type="slidenum">
              <a:rPr lang="fr-FR" smtClean="0"/>
              <a:t>‹N°›</a:t>
            </a:fld>
            <a:endParaRPr lang="fr-FR"/>
          </a:p>
        </p:txBody>
      </p:sp>
    </p:spTree>
    <p:extLst>
      <p:ext uri="{BB962C8B-B14F-4D97-AF65-F5344CB8AC3E}">
        <p14:creationId xmlns:p14="http://schemas.microsoft.com/office/powerpoint/2010/main" val="2565897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2328F480-9408-4D0E-B395-776DC44642EF}" type="datetimeFigureOut">
              <a:rPr lang="fr-FR" smtClean="0"/>
              <a:t>13/09/2017</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B9773DF-FBDE-4F8B-9D10-844FA59165C1}" type="slidenum">
              <a:rPr lang="fr-FR" smtClean="0"/>
              <a:t>‹N°›</a:t>
            </a:fld>
            <a:endParaRPr lang="fr-FR"/>
          </a:p>
        </p:txBody>
      </p:sp>
    </p:spTree>
    <p:extLst>
      <p:ext uri="{BB962C8B-B14F-4D97-AF65-F5344CB8AC3E}">
        <p14:creationId xmlns:p14="http://schemas.microsoft.com/office/powerpoint/2010/main" val="1898874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28F480-9408-4D0E-B395-776DC44642EF}" type="datetimeFigureOut">
              <a:rPr lang="fr-FR" smtClean="0"/>
              <a:t>13/09/2017</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B9773DF-FBDE-4F8B-9D10-844FA59165C1}" type="slidenum">
              <a:rPr lang="fr-FR" smtClean="0"/>
              <a:t>‹N°›</a:t>
            </a:fld>
            <a:endParaRPr lang="fr-FR"/>
          </a:p>
        </p:txBody>
      </p:sp>
    </p:spTree>
    <p:extLst>
      <p:ext uri="{BB962C8B-B14F-4D97-AF65-F5344CB8AC3E}">
        <p14:creationId xmlns:p14="http://schemas.microsoft.com/office/powerpoint/2010/main" val="2913664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fr-FR" smtClean="0"/>
              <a:t>Modifiez le style du titre</a:t>
            </a:r>
            <a:endParaRPr lang="en-US" dirty="0"/>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2328F480-9408-4D0E-B395-776DC44642EF}" type="datetimeFigureOut">
              <a:rPr lang="fr-FR" smtClean="0"/>
              <a:t>13/09/2017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B9773DF-FBDE-4F8B-9D10-844FA59165C1}" type="slidenum">
              <a:rPr lang="fr-FR" smtClean="0"/>
              <a:t>‹N°›</a:t>
            </a:fld>
            <a:endParaRPr lang="fr-FR"/>
          </a:p>
        </p:txBody>
      </p:sp>
    </p:spTree>
    <p:extLst>
      <p:ext uri="{BB962C8B-B14F-4D97-AF65-F5344CB8AC3E}">
        <p14:creationId xmlns:p14="http://schemas.microsoft.com/office/powerpoint/2010/main" val="3033068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2328F480-9408-4D0E-B395-776DC44642EF}" type="datetimeFigureOut">
              <a:rPr lang="fr-FR" smtClean="0"/>
              <a:t>13/09/2017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B9773DF-FBDE-4F8B-9D10-844FA59165C1}" type="slidenum">
              <a:rPr lang="fr-FR" smtClean="0"/>
              <a:t>‹N°›</a:t>
            </a:fld>
            <a:endParaRPr lang="fr-FR"/>
          </a:p>
        </p:txBody>
      </p:sp>
    </p:spTree>
    <p:extLst>
      <p:ext uri="{BB962C8B-B14F-4D97-AF65-F5344CB8AC3E}">
        <p14:creationId xmlns:p14="http://schemas.microsoft.com/office/powerpoint/2010/main" val="4119315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2328F480-9408-4D0E-B395-776DC44642EF}" type="datetimeFigureOut">
              <a:rPr lang="fr-FR" smtClean="0"/>
              <a:t>13/09/2017</a:t>
            </a:fld>
            <a:endParaRPr lang="fr-FR"/>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2B9773DF-FBDE-4F8B-9D10-844FA59165C1}" type="slidenum">
              <a:rPr lang="fr-FR" smtClean="0"/>
              <a:t>‹N°›</a:t>
            </a:fld>
            <a:endParaRPr lang="fr-FR"/>
          </a:p>
        </p:txBody>
      </p:sp>
    </p:spTree>
    <p:extLst>
      <p:ext uri="{BB962C8B-B14F-4D97-AF65-F5344CB8AC3E}">
        <p14:creationId xmlns:p14="http://schemas.microsoft.com/office/powerpoint/2010/main" val="19584066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emf"/><Relationship Id="rId14" Type="http://schemas.openxmlformats.org/officeDocument/2006/relationships/image" Target="../media/image13.jpg"/></Relationships>
</file>

<file path=ppt/slides/_rels/slide2.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5.jpeg"/><Relationship Id="rId3" Type="http://schemas.openxmlformats.org/officeDocument/2006/relationships/image" Target="../media/image16.jpeg"/><Relationship Id="rId7" Type="http://schemas.openxmlformats.org/officeDocument/2006/relationships/image" Target="../media/image19.jpeg"/><Relationship Id="rId12" Type="http://schemas.openxmlformats.org/officeDocument/2006/relationships/image" Target="../media/image2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hyperlink" Target="mailto:philippechaplet@ferme-du-manet.com" TargetMode="External"/><Relationship Id="rId10" Type="http://schemas.openxmlformats.org/officeDocument/2006/relationships/image" Target="../media/image22.jpeg"/><Relationship Id="rId4" Type="http://schemas.openxmlformats.org/officeDocument/2006/relationships/image" Target="../media/image17.emf"/><Relationship Id="rId9"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dirty="0"/>
          </a:p>
        </p:txBody>
      </p:sp>
      <p:sp>
        <p:nvSpPr>
          <p:cNvPr id="3" name="Sous-titre 2"/>
          <p:cNvSpPr>
            <a:spLocks noGrp="1"/>
          </p:cNvSpPr>
          <p:nvPr>
            <p:ph type="subTitle" idx="1"/>
          </p:nvPr>
        </p:nvSpPr>
        <p:spPr/>
        <p:txBody>
          <a:bodyPr/>
          <a:lstStyle/>
          <a:p>
            <a:endParaRPr lang="fr-FR"/>
          </a:p>
        </p:txBody>
      </p:sp>
      <p:sp>
        <p:nvSpPr>
          <p:cNvPr id="6" name="ZoneTexte 5"/>
          <p:cNvSpPr txBox="1"/>
          <p:nvPr/>
        </p:nvSpPr>
        <p:spPr>
          <a:xfrm>
            <a:off x="146235" y="1523124"/>
            <a:ext cx="3079242" cy="3682611"/>
          </a:xfrm>
          <a:prstGeom prst="rect">
            <a:avLst/>
          </a:prstGeom>
          <a:noFill/>
        </p:spPr>
        <p:txBody>
          <a:bodyPr wrap="square" rtlCol="0">
            <a:spAutoFit/>
          </a:bodyPr>
          <a:lstStyle/>
          <a:p>
            <a:r>
              <a:rPr lang="fr-FR" sz="1228" b="1" u="sng" dirty="0"/>
              <a:t>Découverte des milieux et de sa biodiversité</a:t>
            </a:r>
            <a:endParaRPr lang="fr-FR" sz="1228" dirty="0"/>
          </a:p>
          <a:p>
            <a:pPr marL="285750" indent="-285750">
              <a:buFont typeface="Wingdings" panose="05000000000000000000" pitchFamily="2" charset="2"/>
              <a:buChar char="v"/>
            </a:pPr>
            <a:r>
              <a:rPr lang="fr-FR" sz="1228" dirty="0" smtClean="0"/>
              <a:t>Biodiversité </a:t>
            </a:r>
            <a:r>
              <a:rPr lang="fr-FR" sz="1228" dirty="0"/>
              <a:t>de la faune du  sol</a:t>
            </a:r>
          </a:p>
          <a:p>
            <a:pPr marL="285750" indent="-285750">
              <a:buFont typeface="Wingdings" panose="05000000000000000000" pitchFamily="2" charset="2"/>
              <a:buChar char="v"/>
            </a:pPr>
            <a:r>
              <a:rPr lang="fr-FR" sz="1228" dirty="0" smtClean="0"/>
              <a:t>Biodiversité  </a:t>
            </a:r>
            <a:r>
              <a:rPr lang="fr-FR" sz="1228" dirty="0"/>
              <a:t>aquatique.</a:t>
            </a:r>
          </a:p>
          <a:p>
            <a:pPr marL="285750" indent="-285750">
              <a:buFont typeface="Wingdings" panose="05000000000000000000" pitchFamily="2" charset="2"/>
              <a:buChar char="v"/>
            </a:pPr>
            <a:r>
              <a:rPr lang="fr-FR" sz="1228" dirty="0" smtClean="0"/>
              <a:t>Différentes </a:t>
            </a:r>
            <a:r>
              <a:rPr lang="fr-FR" sz="1228" dirty="0"/>
              <a:t>essences d’arbres</a:t>
            </a:r>
          </a:p>
          <a:p>
            <a:pPr marL="285750" indent="-285750">
              <a:buFont typeface="Wingdings" panose="05000000000000000000" pitchFamily="2" charset="2"/>
              <a:buChar char="v"/>
            </a:pPr>
            <a:r>
              <a:rPr lang="fr-FR" sz="1228" dirty="0" smtClean="0"/>
              <a:t>Traces </a:t>
            </a:r>
            <a:r>
              <a:rPr lang="fr-FR" sz="1228" dirty="0"/>
              <a:t>et </a:t>
            </a:r>
            <a:r>
              <a:rPr lang="fr-FR" sz="1228" dirty="0" smtClean="0"/>
              <a:t>indices</a:t>
            </a:r>
          </a:p>
          <a:p>
            <a:endParaRPr lang="fr-FR" sz="1228" dirty="0"/>
          </a:p>
          <a:p>
            <a:endParaRPr lang="fr-FR" sz="1228" dirty="0" smtClean="0"/>
          </a:p>
          <a:p>
            <a:endParaRPr lang="fr-FR" sz="1228" dirty="0"/>
          </a:p>
          <a:p>
            <a:endParaRPr lang="fr-FR" sz="1228" dirty="0" smtClean="0"/>
          </a:p>
          <a:p>
            <a:endParaRPr lang="fr-FR" sz="1228" dirty="0"/>
          </a:p>
          <a:p>
            <a:endParaRPr lang="fr-FR" sz="1228" dirty="0"/>
          </a:p>
          <a:p>
            <a:endParaRPr lang="fr-FR" sz="1228" dirty="0"/>
          </a:p>
          <a:p>
            <a:r>
              <a:rPr lang="fr-FR" sz="1228" b="1" u="sng" dirty="0"/>
              <a:t>Fabrication  de : </a:t>
            </a:r>
            <a:endParaRPr lang="fr-FR" sz="1228" dirty="0"/>
          </a:p>
          <a:p>
            <a:pPr marL="285750" indent="-285750">
              <a:buFont typeface="Wingdings" panose="05000000000000000000" pitchFamily="2" charset="2"/>
              <a:buChar char="v"/>
            </a:pPr>
            <a:r>
              <a:rPr lang="fr-FR" sz="1228" dirty="0" smtClean="0"/>
              <a:t>Jardins </a:t>
            </a:r>
            <a:r>
              <a:rPr lang="fr-FR" sz="1228" dirty="0"/>
              <a:t>de poche</a:t>
            </a:r>
          </a:p>
          <a:p>
            <a:pPr marL="285750" indent="-285750">
              <a:buFont typeface="Wingdings" panose="05000000000000000000" pitchFamily="2" charset="2"/>
              <a:buChar char="v"/>
            </a:pPr>
            <a:r>
              <a:rPr lang="fr-FR" sz="1228" dirty="0" smtClean="0"/>
              <a:t>Refuges </a:t>
            </a:r>
            <a:r>
              <a:rPr lang="fr-FR" sz="1228" dirty="0"/>
              <a:t>à insectes </a:t>
            </a:r>
          </a:p>
          <a:p>
            <a:pPr marL="285750" indent="-285750">
              <a:buFont typeface="Wingdings" panose="05000000000000000000" pitchFamily="2" charset="2"/>
              <a:buChar char="v"/>
            </a:pPr>
            <a:r>
              <a:rPr lang="fr-FR" sz="1228" dirty="0" smtClean="0"/>
              <a:t>Nichoirs</a:t>
            </a:r>
            <a:endParaRPr lang="fr-FR" sz="1228" dirty="0"/>
          </a:p>
          <a:p>
            <a:pPr marL="285750" indent="-285750">
              <a:buFont typeface="Wingdings" panose="05000000000000000000" pitchFamily="2" charset="2"/>
              <a:buChar char="v"/>
            </a:pPr>
            <a:r>
              <a:rPr lang="fr-FR" sz="1228" dirty="0" smtClean="0"/>
              <a:t>Mangeoires</a:t>
            </a:r>
            <a:endParaRPr lang="fr-FR" sz="1228" dirty="0"/>
          </a:p>
          <a:p>
            <a:pPr marL="285750" indent="-285750">
              <a:buFont typeface="Wingdings" panose="05000000000000000000" pitchFamily="2" charset="2"/>
              <a:buChar char="v"/>
            </a:pPr>
            <a:r>
              <a:rPr lang="fr-FR" sz="1228" dirty="0" smtClean="0"/>
              <a:t>Papier </a:t>
            </a:r>
            <a:r>
              <a:rPr lang="fr-FR" sz="1228" dirty="0"/>
              <a:t>recyclé</a:t>
            </a:r>
          </a:p>
          <a:p>
            <a:endParaRPr lang="fr-FR" sz="1228" dirty="0">
              <a:solidFill>
                <a:schemeClr val="bg1"/>
              </a:solidFill>
            </a:endParaRPr>
          </a:p>
        </p:txBody>
      </p:sp>
      <p:pic>
        <p:nvPicPr>
          <p:cNvPr id="8" name="Image 7"/>
          <p:cNvPicPr>
            <a:picLocks noChangeAspect="1"/>
          </p:cNvPicPr>
          <p:nvPr/>
        </p:nvPicPr>
        <p:blipFill rotWithShape="1">
          <a:blip r:embed="rId2" cstate="print">
            <a:extLst>
              <a:ext uri="{28A0092B-C50C-407E-A947-70E740481C1C}">
                <a14:useLocalDpi xmlns:a14="http://schemas.microsoft.com/office/drawing/2010/main" val="0"/>
              </a:ext>
            </a:extLst>
          </a:blip>
          <a:srcRect l="2900" t="23600" r="-2900" b="-4000"/>
          <a:stretch/>
        </p:blipFill>
        <p:spPr>
          <a:xfrm>
            <a:off x="9005523" y="6042443"/>
            <a:ext cx="1453891" cy="1152402"/>
          </a:xfrm>
          <a:prstGeom prst="rect">
            <a:avLst/>
          </a:prstGeom>
        </p:spPr>
      </p:pic>
      <p:sp>
        <p:nvSpPr>
          <p:cNvPr id="9" name="ZoneTexte 8"/>
          <p:cNvSpPr txBox="1"/>
          <p:nvPr/>
        </p:nvSpPr>
        <p:spPr>
          <a:xfrm>
            <a:off x="3699537" y="1559338"/>
            <a:ext cx="3079242" cy="4438459"/>
          </a:xfrm>
          <a:prstGeom prst="rect">
            <a:avLst/>
          </a:prstGeom>
          <a:noFill/>
        </p:spPr>
        <p:txBody>
          <a:bodyPr wrap="square" rtlCol="0">
            <a:spAutoFit/>
          </a:bodyPr>
          <a:lstStyle/>
          <a:p>
            <a:r>
              <a:rPr lang="fr-FR" sz="1228" b="1" u="sng" dirty="0"/>
              <a:t>Fabrication  d’objets </a:t>
            </a:r>
            <a:r>
              <a:rPr lang="fr-FR" sz="1228" b="1" u="sng" dirty="0" smtClean="0"/>
              <a:t>:</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smtClean="0"/>
              <a:t> Volants</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smtClean="0"/>
              <a:t>Roulants</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smtClean="0"/>
              <a:t> Flottants</a:t>
            </a:r>
            <a:endParaRPr lang="fr-FR" sz="1228" dirty="0"/>
          </a:p>
          <a:p>
            <a:endParaRPr lang="fr-FR" sz="1228" dirty="0"/>
          </a:p>
          <a:p>
            <a:r>
              <a:rPr lang="fr-FR" sz="1228" dirty="0"/>
              <a:t> </a:t>
            </a:r>
            <a:r>
              <a:rPr lang="fr-FR" sz="1228" b="1" u="sng" dirty="0"/>
              <a:t>Fabrication </a:t>
            </a:r>
            <a:r>
              <a:rPr lang="fr-FR" sz="1228" dirty="0"/>
              <a:t> </a:t>
            </a:r>
            <a:r>
              <a:rPr lang="fr-FR" sz="1228" b="1" u="sng" dirty="0"/>
              <a:t>de </a:t>
            </a:r>
            <a:r>
              <a:rPr lang="fr-FR" sz="1228" b="1" u="sng" dirty="0" smtClean="0"/>
              <a:t>maquettes</a:t>
            </a:r>
          </a:p>
          <a:p>
            <a:r>
              <a:rPr lang="fr-FR" sz="1228" b="1" u="sng" dirty="0" smtClean="0"/>
              <a:t>  </a:t>
            </a:r>
            <a:endParaRPr lang="fr-FR" sz="1228" dirty="0" smtClean="0"/>
          </a:p>
          <a:p>
            <a:pPr marL="285750" indent="-285750">
              <a:buFont typeface="Wingdings" panose="05000000000000000000" pitchFamily="2" charset="2"/>
              <a:buChar char="v"/>
            </a:pPr>
            <a:r>
              <a:rPr lang="fr-FR" sz="1228" dirty="0" smtClean="0"/>
              <a:t> L’électricité</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smtClean="0"/>
              <a:t> L’éolien</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a:t> </a:t>
            </a:r>
            <a:r>
              <a:rPr lang="fr-FR" sz="1228" dirty="0" smtClean="0"/>
              <a:t>Le solaire</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smtClean="0"/>
              <a:t> L’eau </a:t>
            </a:r>
            <a:endParaRPr lang="fr-FR" sz="1228" dirty="0"/>
          </a:p>
          <a:p>
            <a:r>
              <a:rPr lang="fr-FR" sz="1228" dirty="0"/>
              <a:t> </a:t>
            </a:r>
          </a:p>
          <a:p>
            <a:r>
              <a:rPr lang="fr-FR" sz="1228" b="1" u="sng" dirty="0"/>
              <a:t>Leviers </a:t>
            </a:r>
            <a:r>
              <a:rPr lang="fr-FR" sz="1228" b="1" u="sng" dirty="0" smtClean="0"/>
              <a:t>et balances</a:t>
            </a:r>
          </a:p>
          <a:p>
            <a:endParaRPr lang="fr-FR" sz="1228" dirty="0"/>
          </a:p>
          <a:p>
            <a:pPr marL="285750" indent="-285750">
              <a:buFont typeface="Wingdings" panose="05000000000000000000" pitchFamily="2" charset="2"/>
              <a:buChar char="v"/>
            </a:pPr>
            <a:r>
              <a:rPr lang="fr-FR" sz="1228" dirty="0" smtClean="0"/>
              <a:t> </a:t>
            </a:r>
            <a:r>
              <a:rPr lang="fr-FR" sz="1228" dirty="0"/>
              <a:t>Soulever, peser, </a:t>
            </a:r>
            <a:r>
              <a:rPr lang="fr-FR" sz="1228" dirty="0" smtClean="0"/>
              <a:t>comparer</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smtClean="0"/>
              <a:t> </a:t>
            </a:r>
            <a:r>
              <a:rPr lang="fr-FR" sz="1228" dirty="0"/>
              <a:t>Réalisation de </a:t>
            </a:r>
            <a:r>
              <a:rPr lang="fr-FR" sz="1228" dirty="0" smtClean="0"/>
              <a:t>maquettes à peser</a:t>
            </a:r>
            <a:endParaRPr lang="fr-FR" sz="1228" dirty="0"/>
          </a:p>
        </p:txBody>
      </p:sp>
      <p:sp>
        <p:nvSpPr>
          <p:cNvPr id="10" name="ZoneTexte 9"/>
          <p:cNvSpPr txBox="1"/>
          <p:nvPr/>
        </p:nvSpPr>
        <p:spPr>
          <a:xfrm>
            <a:off x="7385683" y="1389127"/>
            <a:ext cx="3079242" cy="5005345"/>
          </a:xfrm>
          <a:prstGeom prst="rect">
            <a:avLst/>
          </a:prstGeom>
          <a:noFill/>
        </p:spPr>
        <p:txBody>
          <a:bodyPr wrap="square" rtlCol="0">
            <a:spAutoFit/>
          </a:bodyPr>
          <a:lstStyle/>
          <a:p>
            <a:r>
              <a:rPr lang="fr-FR" sz="1228" b="1" u="sng" dirty="0"/>
              <a:t>Travaux  sur </a:t>
            </a:r>
            <a:r>
              <a:rPr lang="fr-FR" sz="1228" b="1" u="sng" dirty="0" smtClean="0"/>
              <a:t>:</a:t>
            </a:r>
          </a:p>
          <a:p>
            <a:endParaRPr lang="fr-FR" sz="1228" dirty="0"/>
          </a:p>
          <a:p>
            <a:pPr marL="285750" indent="-285750">
              <a:buFont typeface="Wingdings" panose="05000000000000000000" pitchFamily="2" charset="2"/>
              <a:buChar char="v"/>
            </a:pPr>
            <a:r>
              <a:rPr lang="fr-FR" sz="1228" dirty="0"/>
              <a:t> </a:t>
            </a:r>
            <a:r>
              <a:rPr lang="fr-FR" sz="1228" dirty="0" smtClean="0"/>
              <a:t>L’eau</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smtClean="0"/>
              <a:t> L’air</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a:t> </a:t>
            </a:r>
            <a:r>
              <a:rPr lang="fr-FR" sz="1228" dirty="0" smtClean="0"/>
              <a:t>Les </a:t>
            </a:r>
            <a:r>
              <a:rPr lang="fr-FR" sz="1228" dirty="0"/>
              <a:t>déchets</a:t>
            </a:r>
          </a:p>
          <a:p>
            <a:endParaRPr lang="fr-FR" sz="1228" dirty="0"/>
          </a:p>
          <a:p>
            <a:r>
              <a:rPr lang="fr-FR" sz="1228" b="1" u="sng" dirty="0"/>
              <a:t>Ateliers sur </a:t>
            </a:r>
            <a:r>
              <a:rPr lang="fr-FR" sz="1228" b="1" u="sng" dirty="0" smtClean="0"/>
              <a:t>l’eau</a:t>
            </a:r>
          </a:p>
          <a:p>
            <a:endParaRPr lang="fr-FR" sz="1228" dirty="0"/>
          </a:p>
          <a:p>
            <a:pPr marL="285750" indent="-285750">
              <a:buFont typeface="Wingdings" panose="05000000000000000000" pitchFamily="2" charset="2"/>
              <a:buChar char="v"/>
            </a:pPr>
            <a:r>
              <a:rPr lang="fr-FR" sz="1228" dirty="0"/>
              <a:t> </a:t>
            </a:r>
            <a:r>
              <a:rPr lang="fr-FR" sz="1228" dirty="0" smtClean="0"/>
              <a:t>Le </a:t>
            </a:r>
            <a:r>
              <a:rPr lang="fr-FR" sz="1228" dirty="0"/>
              <a:t>cycle de </a:t>
            </a:r>
            <a:r>
              <a:rPr lang="fr-FR" sz="1228" dirty="0" smtClean="0"/>
              <a:t>l’eau</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a:t> </a:t>
            </a:r>
            <a:r>
              <a:rPr lang="fr-FR" sz="1228" dirty="0" smtClean="0"/>
              <a:t> </a:t>
            </a:r>
            <a:r>
              <a:rPr lang="fr-FR" sz="1228" dirty="0"/>
              <a:t>Les états de </a:t>
            </a:r>
            <a:r>
              <a:rPr lang="fr-FR" sz="1228" dirty="0" smtClean="0"/>
              <a:t>l’eau</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a:t> </a:t>
            </a:r>
            <a:r>
              <a:rPr lang="fr-FR" sz="1228" dirty="0" smtClean="0"/>
              <a:t> </a:t>
            </a:r>
            <a:r>
              <a:rPr lang="fr-FR" sz="1228" dirty="0"/>
              <a:t>Filtration / </a:t>
            </a:r>
            <a:r>
              <a:rPr lang="fr-FR" sz="1228" dirty="0" smtClean="0"/>
              <a:t>Pollution</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a:t> </a:t>
            </a:r>
            <a:r>
              <a:rPr lang="fr-FR" sz="1228" dirty="0" smtClean="0"/>
              <a:t> </a:t>
            </a:r>
            <a:r>
              <a:rPr lang="fr-FR" sz="1228" dirty="0"/>
              <a:t>Mélanges et solutions</a:t>
            </a:r>
          </a:p>
          <a:p>
            <a:r>
              <a:rPr lang="fr-FR" sz="1228" dirty="0"/>
              <a:t> </a:t>
            </a:r>
          </a:p>
          <a:p>
            <a:r>
              <a:rPr lang="fr-FR" sz="1228" b="1" u="sng" dirty="0"/>
              <a:t>Ateliers sur l’air</a:t>
            </a:r>
            <a:endParaRPr lang="fr-FR" sz="1228" dirty="0"/>
          </a:p>
          <a:p>
            <a:endParaRPr lang="fr-FR" sz="1228" dirty="0"/>
          </a:p>
          <a:p>
            <a:pPr marL="285750" indent="-285750">
              <a:buFont typeface="Wingdings" panose="05000000000000000000" pitchFamily="2" charset="2"/>
              <a:buChar char="v"/>
            </a:pPr>
            <a:r>
              <a:rPr lang="fr-FR" sz="1228" dirty="0" smtClean="0"/>
              <a:t> </a:t>
            </a:r>
            <a:r>
              <a:rPr lang="fr-FR" sz="1228" dirty="0"/>
              <a:t>Ses </a:t>
            </a:r>
            <a:r>
              <a:rPr lang="fr-FR" sz="1228" dirty="0" smtClean="0"/>
              <a:t>propriétés</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smtClean="0"/>
              <a:t>Réalisations </a:t>
            </a:r>
            <a:r>
              <a:rPr lang="fr-FR" sz="1228" dirty="0"/>
              <a:t>d’objets </a:t>
            </a:r>
            <a:r>
              <a:rPr lang="fr-FR" sz="1228" dirty="0" smtClean="0"/>
              <a:t>techniques</a:t>
            </a:r>
          </a:p>
          <a:p>
            <a:pPr marL="285750" indent="-285750">
              <a:buFont typeface="Wingdings" panose="05000000000000000000" pitchFamily="2" charset="2"/>
              <a:buChar char="v"/>
            </a:pPr>
            <a:endParaRPr lang="fr-FR" sz="1228" dirty="0"/>
          </a:p>
          <a:p>
            <a:pPr marL="285750" indent="-285750">
              <a:buFont typeface="Wingdings" panose="05000000000000000000" pitchFamily="2" charset="2"/>
              <a:buChar char="v"/>
            </a:pPr>
            <a:r>
              <a:rPr lang="fr-FR" sz="1228" dirty="0" smtClean="0"/>
              <a:t>La pression</a:t>
            </a:r>
            <a:endParaRPr lang="fr-FR" sz="1228" dirty="0"/>
          </a:p>
        </p:txBody>
      </p:sp>
      <p:sp>
        <p:nvSpPr>
          <p:cNvPr id="11" name="ZoneTexte 10"/>
          <p:cNvSpPr txBox="1"/>
          <p:nvPr/>
        </p:nvSpPr>
        <p:spPr>
          <a:xfrm>
            <a:off x="2206521" y="101134"/>
            <a:ext cx="6278767" cy="578172"/>
          </a:xfrm>
          <a:prstGeom prst="rect">
            <a:avLst/>
          </a:prstGeom>
          <a:noFill/>
        </p:spPr>
        <p:txBody>
          <a:bodyPr wrap="square" rtlCol="0">
            <a:spAutoFit/>
          </a:bodyPr>
          <a:lstStyle/>
          <a:p>
            <a:pPr algn="ctr"/>
            <a:r>
              <a:rPr lang="fr-FR" sz="3157" b="1" dirty="0"/>
              <a:t>LES ANIMATIONS </a:t>
            </a:r>
            <a:r>
              <a:rPr lang="fr-FR" sz="3157" b="1" dirty="0" smtClean="0"/>
              <a:t>PÔLE </a:t>
            </a:r>
            <a:r>
              <a:rPr lang="fr-FR" sz="3157" b="1" dirty="0"/>
              <a:t>SCIENCES </a:t>
            </a:r>
          </a:p>
        </p:txBody>
      </p:sp>
      <p:sp>
        <p:nvSpPr>
          <p:cNvPr id="12" name="ZoneTexte 11"/>
          <p:cNvSpPr txBox="1"/>
          <p:nvPr/>
        </p:nvSpPr>
        <p:spPr>
          <a:xfrm>
            <a:off x="120805" y="927462"/>
            <a:ext cx="3079242" cy="369332"/>
          </a:xfrm>
          <a:prstGeom prst="rect">
            <a:avLst/>
          </a:prstGeom>
          <a:noFill/>
        </p:spPr>
        <p:txBody>
          <a:bodyPr wrap="square" rtlCol="0">
            <a:spAutoFit/>
          </a:bodyPr>
          <a:lstStyle/>
          <a:p>
            <a:pPr algn="ctr"/>
            <a:r>
              <a:rPr lang="fr-FR" b="1" dirty="0"/>
              <a:t>DOMAINE DU VIVANT</a:t>
            </a:r>
          </a:p>
        </p:txBody>
      </p:sp>
      <p:sp>
        <p:nvSpPr>
          <p:cNvPr id="13" name="ZoneTexte 12"/>
          <p:cNvSpPr txBox="1"/>
          <p:nvPr/>
        </p:nvSpPr>
        <p:spPr>
          <a:xfrm>
            <a:off x="3693051" y="1007148"/>
            <a:ext cx="3079242" cy="369332"/>
          </a:xfrm>
          <a:prstGeom prst="rect">
            <a:avLst/>
          </a:prstGeom>
          <a:noFill/>
        </p:spPr>
        <p:txBody>
          <a:bodyPr wrap="square" rtlCol="0">
            <a:spAutoFit/>
          </a:bodyPr>
          <a:lstStyle/>
          <a:p>
            <a:pPr algn="ctr"/>
            <a:r>
              <a:rPr lang="fr-FR" b="1" dirty="0"/>
              <a:t>DOMAINE TECHNOLOGIQUE</a:t>
            </a:r>
          </a:p>
        </p:txBody>
      </p:sp>
      <p:sp>
        <p:nvSpPr>
          <p:cNvPr id="14" name="ZoneTexte 13"/>
          <p:cNvSpPr txBox="1"/>
          <p:nvPr/>
        </p:nvSpPr>
        <p:spPr>
          <a:xfrm>
            <a:off x="7385683" y="941589"/>
            <a:ext cx="3079242" cy="369332"/>
          </a:xfrm>
          <a:prstGeom prst="rect">
            <a:avLst/>
          </a:prstGeom>
          <a:noFill/>
        </p:spPr>
        <p:txBody>
          <a:bodyPr wrap="square" rtlCol="0">
            <a:spAutoFit/>
          </a:bodyPr>
          <a:lstStyle/>
          <a:p>
            <a:pPr algn="ctr"/>
            <a:r>
              <a:rPr lang="fr-FR" b="1" dirty="0"/>
              <a:t>DOMAINE DE LA MATIERE</a:t>
            </a:r>
          </a:p>
        </p:txBody>
      </p:sp>
      <p:pic>
        <p:nvPicPr>
          <p:cNvPr id="1028" name="Picture 4" descr="1604201329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5681" y="6242768"/>
            <a:ext cx="1439334" cy="1079501"/>
          </a:xfrm>
          <a:prstGeom prst="rect">
            <a:avLst/>
          </a:prstGeom>
          <a:noFill/>
          <a:ln w="9525" algn="in">
            <a:solidFill>
              <a:srgbClr val="FFCC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1029" name="Picture 5" descr="Photo 0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7960" y="3853727"/>
            <a:ext cx="906462" cy="1198563"/>
          </a:xfrm>
          <a:prstGeom prst="rect">
            <a:avLst/>
          </a:prstGeom>
          <a:noFill/>
          <a:ln w="9525" algn="ctr">
            <a:solidFill>
              <a:srgbClr val="FFC000"/>
            </a:solidFill>
            <a:miter lim="800000"/>
            <a:headEnd/>
            <a:tailEnd/>
          </a:ln>
          <a:extLst>
            <a:ext uri="{909E8E84-426E-40DD-AFC4-6F175D3DCCD1}">
              <a14:hiddenFill xmlns:a14="http://schemas.microsoft.com/office/drawing/2010/main">
                <a:solidFill>
                  <a:srgbClr val="FFFFFF"/>
                </a:solidFill>
              </a14:hiddenFill>
            </a:ext>
          </a:extLst>
        </p:spPr>
      </p:pic>
      <p:pic>
        <p:nvPicPr>
          <p:cNvPr id="1031" name="Picture 7" descr="IMG_959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3521" y="2645452"/>
            <a:ext cx="1223962" cy="917575"/>
          </a:xfrm>
          <a:prstGeom prst="rect">
            <a:avLst/>
          </a:prstGeom>
          <a:noFill/>
          <a:ln w="15875" algn="ctr">
            <a:solidFill>
              <a:srgbClr val="FFC000"/>
            </a:solidFill>
            <a:miter lim="800000"/>
            <a:headEnd/>
            <a:tailEnd/>
          </a:ln>
          <a:extLst>
            <a:ext uri="{909E8E84-426E-40DD-AFC4-6F175D3DCCD1}">
              <a14:hiddenFill xmlns:a14="http://schemas.microsoft.com/office/drawing/2010/main">
                <a:solidFill>
                  <a:srgbClr val="FFFFFF"/>
                </a:solidFill>
              </a14:hiddenFill>
            </a:ext>
          </a:extLst>
        </p:spPr>
      </p:pic>
      <p:pic>
        <p:nvPicPr>
          <p:cNvPr id="7" name="Image 6"/>
          <p:cNvPicPr>
            <a:picLocks noChangeAspect="1"/>
          </p:cNvPicPr>
          <p:nvPr/>
        </p:nvPicPr>
        <p:blipFill rotWithShape="1">
          <a:blip r:embed="rId6" cstate="print">
            <a:extLst>
              <a:ext uri="{28A0092B-C50C-407E-A947-70E740481C1C}">
                <a14:useLocalDpi xmlns:a14="http://schemas.microsoft.com/office/drawing/2010/main" val="0"/>
              </a:ext>
            </a:extLst>
          </a:blip>
          <a:srcRect l="19570" t="7104" r="3534" b="30689"/>
          <a:stretch/>
        </p:blipFill>
        <p:spPr>
          <a:xfrm>
            <a:off x="103533" y="5397089"/>
            <a:ext cx="3152235" cy="1912592"/>
          </a:xfrm>
          <a:prstGeom prst="rect">
            <a:avLst/>
          </a:prstGeom>
        </p:spPr>
      </p:pic>
      <p:pic>
        <p:nvPicPr>
          <p:cNvPr id="15" name="Image 14"/>
          <p:cNvPicPr>
            <a:picLocks noChangeAspect="1"/>
          </p:cNvPicPr>
          <p:nvPr/>
        </p:nvPicPr>
        <p:blipFill rotWithShape="1">
          <a:blip r:embed="rId7" cstate="print">
            <a:extLst>
              <a:ext uri="{28A0092B-C50C-407E-A947-70E740481C1C}">
                <a14:useLocalDpi xmlns:a14="http://schemas.microsoft.com/office/drawing/2010/main" val="0"/>
              </a:ext>
            </a:extLst>
          </a:blip>
          <a:srcRect l="13811" t="16896" r="7423" b="5922"/>
          <a:stretch/>
        </p:blipFill>
        <p:spPr>
          <a:xfrm>
            <a:off x="1956614" y="2633627"/>
            <a:ext cx="1280723" cy="941226"/>
          </a:xfrm>
          <a:prstGeom prst="rect">
            <a:avLst/>
          </a:prstGeom>
          <a:ln>
            <a:solidFill>
              <a:srgbClr val="FFC000"/>
            </a:solidFill>
          </a:ln>
        </p:spPr>
      </p:pic>
      <p:pic>
        <p:nvPicPr>
          <p:cNvPr id="23" name="Image 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21761" y="1965432"/>
            <a:ext cx="1158224" cy="868668"/>
          </a:xfrm>
          <a:prstGeom prst="rect">
            <a:avLst/>
          </a:prstGeom>
          <a:ln>
            <a:solidFill>
              <a:schemeClr val="accent1">
                <a:lumMod val="60000"/>
                <a:lumOff val="40000"/>
              </a:schemeClr>
            </a:solidFill>
          </a:ln>
        </p:spPr>
      </p:pic>
      <p:pic>
        <p:nvPicPr>
          <p:cNvPr id="17" name="Image 16"/>
          <p:cNvPicPr>
            <a:picLocks noChangeAspect="1"/>
          </p:cNvPicPr>
          <p:nvPr/>
        </p:nvPicPr>
        <p:blipFill>
          <a:blip r:embed="rId9"/>
          <a:stretch>
            <a:fillRect/>
          </a:stretch>
        </p:blipFill>
        <p:spPr>
          <a:xfrm>
            <a:off x="9396212" y="1518671"/>
            <a:ext cx="871639" cy="1451505"/>
          </a:xfrm>
          <a:prstGeom prst="rect">
            <a:avLst/>
          </a:prstGeom>
        </p:spPr>
      </p:pic>
      <p:pic>
        <p:nvPicPr>
          <p:cNvPr id="27" name="Image 26"/>
          <p:cNvPicPr>
            <a:picLocks noChangeAspect="1"/>
          </p:cNvPicPr>
          <p:nvPr/>
        </p:nvPicPr>
        <p:blipFill rotWithShape="1">
          <a:blip r:embed="rId10" cstate="print">
            <a:extLst>
              <a:ext uri="{28A0092B-C50C-407E-A947-70E740481C1C}">
                <a14:useLocalDpi xmlns:a14="http://schemas.microsoft.com/office/drawing/2010/main" val="0"/>
              </a:ext>
            </a:extLst>
          </a:blip>
          <a:srcRect l="23747" t="9408"/>
          <a:stretch/>
        </p:blipFill>
        <p:spPr>
          <a:xfrm>
            <a:off x="3730655" y="6004246"/>
            <a:ext cx="1342987" cy="1196639"/>
          </a:xfrm>
          <a:prstGeom prst="rect">
            <a:avLst/>
          </a:prstGeom>
          <a:ln>
            <a:noFill/>
          </a:ln>
          <a:effectLst>
            <a:softEdge rad="112500"/>
          </a:effectLst>
        </p:spPr>
      </p:pic>
      <p:pic>
        <p:nvPicPr>
          <p:cNvPr id="29" name="Image 2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421761" y="4233265"/>
            <a:ext cx="1200564" cy="900423"/>
          </a:xfrm>
          <a:prstGeom prst="rect">
            <a:avLst/>
          </a:prstGeom>
          <a:ln>
            <a:solidFill>
              <a:schemeClr val="accent1">
                <a:lumMod val="20000"/>
                <a:lumOff val="80000"/>
              </a:schemeClr>
            </a:solidFill>
          </a:ln>
        </p:spPr>
      </p:pic>
      <p:pic>
        <p:nvPicPr>
          <p:cNvPr id="30" name="Image 2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455202" y="1806842"/>
            <a:ext cx="866411" cy="649808"/>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5" name="Picture 1297"/>
          <p:cNvPicPr/>
          <p:nvPr/>
        </p:nvPicPr>
        <p:blipFill>
          <a:blip r:embed="rId13"/>
          <a:stretch>
            <a:fillRect/>
          </a:stretch>
        </p:blipFill>
        <p:spPr>
          <a:xfrm>
            <a:off x="5643153" y="3117157"/>
            <a:ext cx="869434" cy="829478"/>
          </a:xfrm>
          <a:prstGeom prst="rect">
            <a:avLst/>
          </a:prstGeom>
          <a:ln>
            <a:solidFill>
              <a:schemeClr val="accent1">
                <a:lumMod val="40000"/>
                <a:lumOff val="60000"/>
              </a:schemeClr>
            </a:solidFill>
          </a:ln>
        </p:spPr>
      </p:pic>
      <p:pic>
        <p:nvPicPr>
          <p:cNvPr id="28" name="Picture 1309"/>
          <p:cNvPicPr/>
          <p:nvPr/>
        </p:nvPicPr>
        <p:blipFill>
          <a:blip r:embed="rId14"/>
          <a:stretch>
            <a:fillRect/>
          </a:stretch>
        </p:blipFill>
        <p:spPr>
          <a:xfrm>
            <a:off x="5486293" y="6078808"/>
            <a:ext cx="1424501" cy="1079673"/>
          </a:xfrm>
          <a:prstGeom prst="rect">
            <a:avLst/>
          </a:prstGeom>
          <a:ln>
            <a:noFill/>
          </a:ln>
          <a:effectLst>
            <a:softEdge rad="112500"/>
          </a:effectLst>
        </p:spPr>
      </p:pic>
      <p:pic>
        <p:nvPicPr>
          <p:cNvPr id="1026" name="Picture 2" descr="DSCN2224"/>
          <p:cNvPicPr>
            <a:picLocks noChangeAspect="1" noChangeArrowheads="1"/>
          </p:cNvPicPr>
          <p:nvPr/>
        </p:nvPicPr>
        <p:blipFill>
          <a:blip r:embed="rId15" cstate="print">
            <a:lum bright="18000"/>
            <a:extLst>
              <a:ext uri="{28A0092B-C50C-407E-A947-70E740481C1C}">
                <a14:useLocalDpi xmlns:a14="http://schemas.microsoft.com/office/drawing/2010/main" val="0"/>
              </a:ext>
            </a:extLst>
          </a:blip>
          <a:srcRect/>
          <a:stretch>
            <a:fillRect/>
          </a:stretch>
        </p:blipFill>
        <p:spPr bwMode="auto">
          <a:xfrm>
            <a:off x="9217286" y="3249122"/>
            <a:ext cx="1144876" cy="853188"/>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32" name="Image 31" descr="C:\Users\pchaplet\Pictures\Dossier par thème\Filtration\20112013489.jpg"/>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221675" y="4624990"/>
            <a:ext cx="1149583" cy="847856"/>
          </a:xfrm>
          <a:prstGeom prst="rect">
            <a:avLst/>
          </a:prstGeom>
          <a:noFill/>
          <a:ln>
            <a:noFill/>
          </a:ln>
        </p:spPr>
      </p:pic>
    </p:spTree>
    <p:extLst>
      <p:ext uri="{BB962C8B-B14F-4D97-AF65-F5344CB8AC3E}">
        <p14:creationId xmlns:p14="http://schemas.microsoft.com/office/powerpoint/2010/main" val="746849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dirty="0"/>
          </a:p>
        </p:txBody>
      </p:sp>
      <p:sp>
        <p:nvSpPr>
          <p:cNvPr id="3" name="Sous-titre 2"/>
          <p:cNvSpPr>
            <a:spLocks noGrp="1"/>
          </p:cNvSpPr>
          <p:nvPr>
            <p:ph type="subTitle" idx="1"/>
          </p:nvPr>
        </p:nvSpPr>
        <p:spPr/>
        <p:txBody>
          <a:bodyPr/>
          <a:lstStyle/>
          <a:p>
            <a:endParaRPr lang="fr-FR"/>
          </a:p>
        </p:txBody>
      </p:sp>
      <p:sp>
        <p:nvSpPr>
          <p:cNvPr id="6" name="ZoneTexte 5"/>
          <p:cNvSpPr txBox="1"/>
          <p:nvPr/>
        </p:nvSpPr>
        <p:spPr>
          <a:xfrm>
            <a:off x="90017" y="1639980"/>
            <a:ext cx="3169374" cy="3808735"/>
          </a:xfrm>
          <a:prstGeom prst="rect">
            <a:avLst/>
          </a:prstGeom>
          <a:noFill/>
        </p:spPr>
        <p:txBody>
          <a:bodyPr wrap="square" rtlCol="0">
            <a:spAutoFit/>
          </a:bodyPr>
          <a:lstStyle/>
          <a:p>
            <a:pPr algn="just"/>
            <a:r>
              <a:rPr lang="fr-FR" sz="1050" dirty="0" smtClean="0"/>
              <a:t>Le pôle sciences est une entité de la ferme du Manet, qui borde la forêt de Port Royal. C’est un lieu ressource dédié à la sensibilisation à la culture scientifique à l’école.</a:t>
            </a:r>
          </a:p>
          <a:p>
            <a:pPr algn="just"/>
            <a:endParaRPr lang="fr-FR" sz="1050" dirty="0"/>
          </a:p>
          <a:p>
            <a:pPr algn="just"/>
            <a:r>
              <a:rPr lang="fr-FR" sz="1050" dirty="0" smtClean="0"/>
              <a:t>Le pôle sciences est un espace référence pour les établissements scolaires. Nous mettons en place une démarche pédagogique s’appuyant sur l’investigation dans le domaine des sciences et de la technologie à destination des différents niveaux de classe. Avec un grand choix d’activités en lien avec les divers cycles de l’école, nous guidons et conseillons les enseignants dans la réalisation de leurs projets.</a:t>
            </a:r>
          </a:p>
          <a:p>
            <a:pPr algn="just"/>
            <a:endParaRPr lang="fr-FR" sz="1050" dirty="0"/>
          </a:p>
          <a:p>
            <a:pPr algn="just"/>
            <a:r>
              <a:rPr lang="fr-FR" sz="1050" dirty="0" smtClean="0"/>
              <a:t>Nous allions une pédagogie active sur le terrain et une observation spécifique avec des outils appropriés en salle dans le domaine du vivant.</a:t>
            </a:r>
          </a:p>
          <a:p>
            <a:pPr algn="just"/>
            <a:endParaRPr lang="fr-FR" sz="1050" dirty="0"/>
          </a:p>
          <a:p>
            <a:pPr algn="just"/>
            <a:r>
              <a:rPr lang="fr-FR" sz="1050" dirty="0" smtClean="0"/>
              <a:t>Avec la proposition d’ateliers et la réalisation de maquettes, nous manipulons et expérimentons dans le domaine de la technologie et de la matière.</a:t>
            </a:r>
          </a:p>
          <a:p>
            <a:pPr algn="just"/>
            <a:endParaRPr lang="fr-FR" sz="1050" dirty="0"/>
          </a:p>
          <a:p>
            <a:pPr algn="just"/>
            <a:r>
              <a:rPr lang="fr-FR" sz="1050" dirty="0" smtClean="0"/>
              <a:t>Cette structure bénéficie de quatre salles distinctes. </a:t>
            </a:r>
          </a:p>
        </p:txBody>
      </p:sp>
      <p:pic>
        <p:nvPicPr>
          <p:cNvPr id="8" name="Image 7"/>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777965" y="132097"/>
            <a:ext cx="1744212" cy="634886"/>
          </a:xfrm>
          <a:prstGeom prst="rect">
            <a:avLst/>
          </a:prstGeom>
        </p:spPr>
      </p:pic>
      <p:sp>
        <p:nvSpPr>
          <p:cNvPr id="10" name="ZoneTexte 9"/>
          <p:cNvSpPr txBox="1"/>
          <p:nvPr/>
        </p:nvSpPr>
        <p:spPr>
          <a:xfrm>
            <a:off x="8625791" y="755364"/>
            <a:ext cx="2066021" cy="830997"/>
          </a:xfrm>
          <a:prstGeom prst="rect">
            <a:avLst/>
          </a:prstGeom>
          <a:noFill/>
        </p:spPr>
        <p:txBody>
          <a:bodyPr wrap="square" rtlCol="0">
            <a:spAutoFit/>
          </a:bodyPr>
          <a:lstStyle/>
          <a:p>
            <a:pPr algn="ctr"/>
            <a:r>
              <a:rPr lang="fr-FR" sz="2400" b="1" dirty="0" smtClean="0"/>
              <a:t>PÔLE</a:t>
            </a:r>
          </a:p>
          <a:p>
            <a:pPr algn="ctr"/>
            <a:r>
              <a:rPr lang="fr-FR" sz="2400" b="1" dirty="0" smtClean="0"/>
              <a:t> </a:t>
            </a:r>
            <a:r>
              <a:rPr lang="fr-FR" sz="2400" b="1" dirty="0" smtClean="0"/>
              <a:t>SCIENCES</a:t>
            </a:r>
            <a:endParaRPr lang="fr-FR" sz="2400" b="1" dirty="0"/>
          </a:p>
        </p:txBody>
      </p:sp>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t="1605" b="49428"/>
          <a:stretch>
            <a:fillRect/>
          </a:stretch>
        </p:blipFill>
        <p:spPr bwMode="auto">
          <a:xfrm>
            <a:off x="160488" y="124590"/>
            <a:ext cx="3044872" cy="146177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19" name="ZoneTexte 18"/>
          <p:cNvSpPr txBox="1"/>
          <p:nvPr/>
        </p:nvSpPr>
        <p:spPr>
          <a:xfrm>
            <a:off x="8501611" y="4318710"/>
            <a:ext cx="2190201" cy="1107996"/>
          </a:xfrm>
          <a:prstGeom prst="rect">
            <a:avLst/>
          </a:prstGeom>
          <a:noFill/>
        </p:spPr>
        <p:txBody>
          <a:bodyPr wrap="square" rtlCol="0">
            <a:spAutoFit/>
          </a:bodyPr>
          <a:lstStyle/>
          <a:p>
            <a:pPr algn="just"/>
            <a:r>
              <a:rPr lang="fr-FR" sz="1100" dirty="0"/>
              <a:t>En partenariat avec la Mairie de </a:t>
            </a:r>
            <a:r>
              <a:rPr lang="fr-FR" sz="1100" dirty="0" smtClean="0"/>
              <a:t>Montigny-le-Bretonneux</a:t>
            </a:r>
            <a:r>
              <a:rPr lang="fr-FR" sz="1100" dirty="0"/>
              <a:t>, </a:t>
            </a:r>
            <a:r>
              <a:rPr lang="fr-FR" sz="1100" smtClean="0"/>
              <a:t>l’éducation nationale, </a:t>
            </a:r>
            <a:r>
              <a:rPr lang="fr-FR" sz="1100" dirty="0" smtClean="0"/>
              <a:t>la </a:t>
            </a:r>
            <a:r>
              <a:rPr lang="fr-FR" sz="1100" dirty="0"/>
              <a:t>DSDEN 78,  l’OCCE 78 et la Ferme du Manet. </a:t>
            </a:r>
          </a:p>
          <a:p>
            <a:pPr algn="just"/>
            <a:r>
              <a:rPr lang="fr-FR" sz="1100" dirty="0"/>
              <a:t>Le pôle sciences propose des activités scientifiques .</a:t>
            </a:r>
          </a:p>
        </p:txBody>
      </p:sp>
      <p:graphicFrame>
        <p:nvGraphicFramePr>
          <p:cNvPr id="15" name="Tableau 14"/>
          <p:cNvGraphicFramePr>
            <a:graphicFrameLocks noGrp="1"/>
          </p:cNvGraphicFramePr>
          <p:nvPr>
            <p:extLst>
              <p:ext uri="{D42A27DB-BD31-4B8C-83A1-F6EECF244321}">
                <p14:modId xmlns:p14="http://schemas.microsoft.com/office/powerpoint/2010/main" val="1909896556"/>
              </p:ext>
            </p:extLst>
          </p:nvPr>
        </p:nvGraphicFramePr>
        <p:xfrm>
          <a:off x="3520970" y="6087380"/>
          <a:ext cx="3480237" cy="1320800"/>
        </p:xfrm>
        <a:graphic>
          <a:graphicData uri="http://schemas.openxmlformats.org/drawingml/2006/table">
            <a:tbl>
              <a:tblPr/>
              <a:tblGrid>
                <a:gridCol w="1600152"/>
                <a:gridCol w="1880085"/>
              </a:tblGrid>
              <a:tr h="831365">
                <a:tc gridSpan="2">
                  <a:txBody>
                    <a:bodyPr/>
                    <a:lstStyle/>
                    <a:p>
                      <a:pPr marL="0" marR="0" indent="0" algn="l" rtl="0">
                        <a:lnSpc>
                          <a:spcPct val="125000"/>
                        </a:lnSpc>
                        <a:spcBef>
                          <a:spcPts val="0"/>
                        </a:spcBef>
                        <a:spcAft>
                          <a:spcPts val="1000"/>
                        </a:spcAft>
                      </a:pPr>
                      <a:r>
                        <a:rPr lang="fr-FR" sz="1000" b="1" kern="1400" dirty="0" smtClean="0">
                          <a:solidFill>
                            <a:srgbClr val="339966"/>
                          </a:solidFill>
                          <a:effectLst/>
                          <a:latin typeface="+mn-lt"/>
                        </a:rPr>
                        <a:t> </a:t>
                      </a:r>
                      <a:r>
                        <a:rPr lang="fr-FR" sz="1000" kern="1400" dirty="0" smtClean="0">
                          <a:solidFill>
                            <a:srgbClr val="000000"/>
                          </a:solidFill>
                          <a:effectLst/>
                          <a:latin typeface="+mn-lt"/>
                        </a:rPr>
                        <a:t> </a:t>
                      </a:r>
                      <a:r>
                        <a:rPr lang="fr-FR" sz="1000" b="1" u="sng" kern="1200" dirty="0" smtClean="0">
                          <a:solidFill>
                            <a:schemeClr val="tx1">
                              <a:lumMod val="65000"/>
                              <a:lumOff val="35000"/>
                            </a:schemeClr>
                          </a:solidFill>
                          <a:effectLst/>
                          <a:latin typeface="+mn-lt"/>
                          <a:ea typeface="+mn-ea"/>
                          <a:cs typeface="+mn-cs"/>
                        </a:rPr>
                        <a:t>Contact :</a:t>
                      </a:r>
                      <a:r>
                        <a:rPr lang="fr-FR" sz="1000" b="1" kern="1200" dirty="0" smtClean="0">
                          <a:solidFill>
                            <a:schemeClr val="tx1">
                              <a:lumMod val="65000"/>
                              <a:lumOff val="35000"/>
                            </a:schemeClr>
                          </a:solidFill>
                          <a:effectLst/>
                          <a:latin typeface="+mn-lt"/>
                          <a:ea typeface="+mn-ea"/>
                          <a:cs typeface="+mn-cs"/>
                        </a:rPr>
                        <a:t> Philippe CHAPLET  Tél : 01 30 12 30 30</a:t>
                      </a:r>
                    </a:p>
                    <a:p>
                      <a:pPr marL="0" marR="0" indent="0" algn="l" rtl="0">
                        <a:lnSpc>
                          <a:spcPct val="125000"/>
                        </a:lnSpc>
                        <a:spcBef>
                          <a:spcPts val="0"/>
                        </a:spcBef>
                        <a:spcAft>
                          <a:spcPts val="1000"/>
                        </a:spcAft>
                      </a:pPr>
                      <a:r>
                        <a:rPr lang="fr-FR" sz="1000" b="1" u="sng" kern="1200" dirty="0" smtClean="0">
                          <a:solidFill>
                            <a:schemeClr val="tx1">
                              <a:lumMod val="65000"/>
                              <a:lumOff val="35000"/>
                            </a:schemeClr>
                          </a:solidFill>
                          <a:effectLst/>
                          <a:latin typeface="+mn-lt"/>
                          <a:ea typeface="+mn-ea"/>
                          <a:cs typeface="+mn-cs"/>
                        </a:rPr>
                        <a:t>Courriel </a:t>
                      </a:r>
                      <a:r>
                        <a:rPr lang="fr-FR" sz="1000" b="1" kern="1200" dirty="0" smtClean="0">
                          <a:solidFill>
                            <a:schemeClr val="tx1">
                              <a:lumMod val="65000"/>
                              <a:lumOff val="35000"/>
                            </a:schemeClr>
                          </a:solidFill>
                          <a:effectLst/>
                          <a:latin typeface="+mn-lt"/>
                          <a:ea typeface="+mn-ea"/>
                          <a:cs typeface="+mn-cs"/>
                        </a:rPr>
                        <a:t>: </a:t>
                      </a:r>
                      <a:r>
                        <a:rPr lang="fr-FR" sz="1000" b="1" kern="1200" dirty="0" smtClean="0">
                          <a:solidFill>
                            <a:schemeClr val="tx1">
                              <a:lumMod val="65000"/>
                              <a:lumOff val="35000"/>
                            </a:schemeClr>
                          </a:solidFill>
                          <a:effectLst/>
                          <a:latin typeface="+mn-lt"/>
                          <a:ea typeface="+mn-ea"/>
                          <a:cs typeface="+mn-cs"/>
                          <a:hlinkClick r:id="rId5"/>
                        </a:rPr>
                        <a:t>philippechaplet@ferme-du-manet.com</a:t>
                      </a:r>
                      <a:endParaRPr lang="fr-FR" sz="1000" b="0" kern="1200" dirty="0" smtClean="0">
                        <a:solidFill>
                          <a:schemeClr val="tx1">
                            <a:lumMod val="65000"/>
                            <a:lumOff val="35000"/>
                          </a:schemeClr>
                        </a:solidFill>
                        <a:effectLst/>
                        <a:latin typeface="+mn-lt"/>
                        <a:ea typeface="+mn-ea"/>
                        <a:cs typeface="+mn-cs"/>
                      </a:endParaRPr>
                    </a:p>
                    <a:p>
                      <a:pPr marL="0" marR="0" indent="0" algn="l" rtl="0">
                        <a:lnSpc>
                          <a:spcPct val="125000"/>
                        </a:lnSpc>
                        <a:spcBef>
                          <a:spcPts val="0"/>
                        </a:spcBef>
                        <a:spcAft>
                          <a:spcPts val="1000"/>
                        </a:spcAft>
                      </a:pPr>
                      <a:r>
                        <a:rPr lang="fr-FR" sz="1000" b="1" u="sng" kern="1200" dirty="0" smtClean="0">
                          <a:solidFill>
                            <a:schemeClr val="tx1">
                              <a:lumMod val="65000"/>
                              <a:lumOff val="35000"/>
                            </a:schemeClr>
                          </a:solidFill>
                          <a:effectLst/>
                          <a:latin typeface="+mn-lt"/>
                          <a:ea typeface="+mn-ea"/>
                          <a:cs typeface="+mn-cs"/>
                        </a:rPr>
                        <a:t>Adresse </a:t>
                      </a:r>
                      <a:r>
                        <a:rPr lang="fr-FR" sz="1000" kern="1200" dirty="0" smtClean="0">
                          <a:solidFill>
                            <a:schemeClr val="tx1">
                              <a:lumMod val="65000"/>
                              <a:lumOff val="35000"/>
                            </a:schemeClr>
                          </a:solidFill>
                          <a:effectLst/>
                          <a:latin typeface="+mn-lt"/>
                          <a:ea typeface="+mn-ea"/>
                          <a:cs typeface="+mn-cs"/>
                        </a:rPr>
                        <a:t>: Pôle Sciences du Manet : Groupe  Scolaire  A.DAUDET    19, 21 rue Rodin 78180 Montigny le Bretonneux</a:t>
                      </a:r>
                      <a:endParaRPr lang="fr-FR" sz="1000" kern="1200" dirty="0">
                        <a:solidFill>
                          <a:schemeClr val="tx1">
                            <a:lumMod val="65000"/>
                            <a:lumOff val="35000"/>
                          </a:schemeClr>
                        </a:solidFill>
                        <a:effectLst/>
                        <a:latin typeface="+mn-lt"/>
                        <a:ea typeface="+mn-ea"/>
                        <a:cs typeface="+mn-cs"/>
                      </a:endParaRPr>
                    </a:p>
                  </a:txBody>
                  <a:tcPr marL="60141" marR="60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r>
              <a:tr h="278416">
                <a:tc>
                  <a:txBody>
                    <a:bodyPr/>
                    <a:lstStyle/>
                    <a:p>
                      <a:pPr marL="0" marR="0" indent="0" algn="ctr" rtl="0">
                        <a:lnSpc>
                          <a:spcPct val="125000"/>
                        </a:lnSpc>
                        <a:spcBef>
                          <a:spcPts val="0"/>
                        </a:spcBef>
                        <a:spcAft>
                          <a:spcPts val="1000"/>
                        </a:spcAft>
                      </a:pPr>
                      <a:r>
                        <a:rPr lang="fr-FR" sz="800" b="1" kern="1400" dirty="0" smtClean="0">
                          <a:solidFill>
                            <a:schemeClr val="tx1">
                              <a:lumMod val="65000"/>
                              <a:lumOff val="35000"/>
                            </a:schemeClr>
                          </a:solidFill>
                          <a:effectLst/>
                          <a:latin typeface="Lucida Handwriting" panose="03010101010101010101" pitchFamily="66" charset="0"/>
                        </a:rPr>
                        <a:t>Tarif : la </a:t>
                      </a:r>
                      <a:r>
                        <a:rPr lang="fr-FR" sz="800" b="1" kern="1400">
                          <a:solidFill>
                            <a:schemeClr val="tx1">
                              <a:lumMod val="65000"/>
                              <a:lumOff val="35000"/>
                            </a:schemeClr>
                          </a:solidFill>
                          <a:effectLst/>
                          <a:latin typeface="Lucida Handwriting" panose="03010101010101010101" pitchFamily="66" charset="0"/>
                        </a:rPr>
                        <a:t>demi-journée  </a:t>
                      </a:r>
                      <a:r>
                        <a:rPr lang="fr-FR" sz="800" b="1" kern="1400" smtClean="0">
                          <a:solidFill>
                            <a:schemeClr val="tx1">
                              <a:lumMod val="65000"/>
                              <a:lumOff val="35000"/>
                            </a:schemeClr>
                          </a:solidFill>
                          <a:effectLst/>
                          <a:latin typeface="Lucida Handwriting" panose="03010101010101010101" pitchFamily="66" charset="0"/>
                        </a:rPr>
                        <a:t>7,00 </a:t>
                      </a:r>
                      <a:r>
                        <a:rPr lang="fr-FR" sz="800" b="1" kern="1400" dirty="0">
                          <a:solidFill>
                            <a:schemeClr val="tx1">
                              <a:lumMod val="65000"/>
                              <a:lumOff val="35000"/>
                            </a:schemeClr>
                          </a:solidFill>
                          <a:effectLst/>
                          <a:latin typeface="Lucida Handwriting" panose="03010101010101010101" pitchFamily="66" charset="0"/>
                        </a:rPr>
                        <a:t>€</a:t>
                      </a:r>
                      <a:endParaRPr lang="fr-FR" sz="800" kern="1400" dirty="0">
                        <a:solidFill>
                          <a:schemeClr val="tx1">
                            <a:lumMod val="65000"/>
                            <a:lumOff val="35000"/>
                          </a:schemeClr>
                        </a:solidFill>
                        <a:effectLst/>
                        <a:latin typeface="Franklin Gothic Book" panose="020B0503020102020204" pitchFamily="34" charset="0"/>
                      </a:endParaRPr>
                    </a:p>
                  </a:txBody>
                  <a:tcPr marL="60141" marR="60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a:lnSpc>
                          <a:spcPct val="125000"/>
                        </a:lnSpc>
                        <a:spcBef>
                          <a:spcPts val="0"/>
                        </a:spcBef>
                        <a:spcAft>
                          <a:spcPts val="0"/>
                        </a:spcAft>
                      </a:pPr>
                      <a:r>
                        <a:rPr lang="fr-FR" sz="800" b="1" kern="1400" dirty="0">
                          <a:solidFill>
                            <a:schemeClr val="tx1">
                              <a:lumMod val="65000"/>
                              <a:lumOff val="35000"/>
                            </a:schemeClr>
                          </a:solidFill>
                          <a:effectLst/>
                          <a:latin typeface="Lucida Handwriting" panose="03010101010101010101" pitchFamily="66" charset="0"/>
                        </a:rPr>
                        <a:t>la journée </a:t>
                      </a:r>
                      <a:endParaRPr lang="fr-FR" sz="800" b="1" kern="1400" dirty="0" smtClean="0">
                        <a:solidFill>
                          <a:schemeClr val="tx1">
                            <a:lumMod val="65000"/>
                            <a:lumOff val="35000"/>
                          </a:schemeClr>
                        </a:solidFill>
                        <a:effectLst/>
                        <a:latin typeface="Lucida Handwriting" panose="03010101010101010101" pitchFamily="66" charset="0"/>
                      </a:endParaRPr>
                    </a:p>
                    <a:p>
                      <a:pPr marL="0" marR="0" indent="0" algn="ctr" rtl="0">
                        <a:lnSpc>
                          <a:spcPct val="125000"/>
                        </a:lnSpc>
                        <a:spcBef>
                          <a:spcPts val="0"/>
                        </a:spcBef>
                        <a:spcAft>
                          <a:spcPts val="0"/>
                        </a:spcAft>
                      </a:pPr>
                      <a:r>
                        <a:rPr lang="fr-FR" sz="800" b="1" kern="1400" dirty="0" smtClean="0">
                          <a:solidFill>
                            <a:schemeClr val="tx1">
                              <a:lumMod val="65000"/>
                              <a:lumOff val="35000"/>
                            </a:schemeClr>
                          </a:solidFill>
                          <a:effectLst/>
                          <a:latin typeface="Lucida Handwriting" panose="03010101010101010101" pitchFamily="66" charset="0"/>
                        </a:rPr>
                        <a:t> 13,00 €</a:t>
                      </a:r>
                      <a:endParaRPr lang="fr-FR" sz="800" kern="1400" dirty="0">
                        <a:solidFill>
                          <a:schemeClr val="tx1">
                            <a:lumMod val="65000"/>
                            <a:lumOff val="35000"/>
                          </a:schemeClr>
                        </a:solidFill>
                        <a:effectLst/>
                        <a:latin typeface="Franklin Gothic Book" panose="020B0503020102020204" pitchFamily="34" charset="0"/>
                      </a:endParaRPr>
                    </a:p>
                  </a:txBody>
                  <a:tcPr marL="60141" marR="60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7" name="Control 8"/>
          <p:cNvSpPr>
            <a:spLocks noChangeArrowheads="1" noChangeShapeType="1"/>
          </p:cNvSpPr>
          <p:nvPr/>
        </p:nvSpPr>
        <p:spPr bwMode="auto">
          <a:xfrm>
            <a:off x="7714421" y="10243068"/>
            <a:ext cx="2851150" cy="601414"/>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0" tIns="0" rIns="0" bIns="0" numCol="1" anchor="t" anchorCtr="0" compatLnSpc="1">
            <a:prstTxWarp prst="textNoShape">
              <a:avLst/>
            </a:prstTxWarp>
          </a:bodyPr>
          <a:lstStyle/>
          <a:p>
            <a:endParaRPr lang="fr-FR" sz="1776"/>
          </a:p>
        </p:txBody>
      </p:sp>
      <p:pic>
        <p:nvPicPr>
          <p:cNvPr id="7" name="Imag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89620" y="3421522"/>
            <a:ext cx="1171642" cy="1011968"/>
          </a:xfrm>
          <a:prstGeom prst="rect">
            <a:avLst/>
          </a:prstGeom>
        </p:spPr>
      </p:pic>
      <p:pic>
        <p:nvPicPr>
          <p:cNvPr id="13" name="Image 12"/>
          <p:cNvPicPr>
            <a:picLocks noChangeAspect="1"/>
          </p:cNvPicPr>
          <p:nvPr/>
        </p:nvPicPr>
        <p:blipFill rotWithShape="1">
          <a:blip r:embed="rId7" cstate="print">
            <a:extLst>
              <a:ext uri="{28A0092B-C50C-407E-A947-70E740481C1C}">
                <a14:useLocalDpi xmlns:a14="http://schemas.microsoft.com/office/drawing/2010/main" val="0"/>
              </a:ext>
            </a:extLst>
          </a:blip>
          <a:srcRect r="34767"/>
          <a:stretch/>
        </p:blipFill>
        <p:spPr>
          <a:xfrm>
            <a:off x="8473397" y="1790184"/>
            <a:ext cx="2266143" cy="2549934"/>
          </a:xfrm>
          <a:prstGeom prst="rect">
            <a:avLst/>
          </a:prstGeom>
          <a:ln>
            <a:noFill/>
          </a:ln>
          <a:effectLst>
            <a:softEdge rad="112500"/>
          </a:effectLst>
        </p:spPr>
      </p:pic>
      <p:sp>
        <p:nvSpPr>
          <p:cNvPr id="26" name="ZoneTexte 25"/>
          <p:cNvSpPr txBox="1"/>
          <p:nvPr/>
        </p:nvSpPr>
        <p:spPr>
          <a:xfrm>
            <a:off x="3520970" y="77629"/>
            <a:ext cx="3480237" cy="5613845"/>
          </a:xfrm>
          <a:prstGeom prst="rect">
            <a:avLst/>
          </a:prstGeom>
          <a:noFill/>
          <a:ln>
            <a:noFill/>
          </a:ln>
        </p:spPr>
        <p:txBody>
          <a:bodyPr wrap="square" rtlCol="0">
            <a:spAutoFit/>
          </a:bodyPr>
          <a:lstStyle/>
          <a:p>
            <a:r>
              <a:rPr lang="fr-FR" sz="1228" b="1" u="sng" dirty="0"/>
              <a:t>Ses Atouts : </a:t>
            </a:r>
            <a:endParaRPr lang="fr-FR" sz="1228" b="1" u="sng" dirty="0" smtClean="0"/>
          </a:p>
          <a:p>
            <a:endParaRPr lang="fr-FR" sz="1100" u="sng" dirty="0"/>
          </a:p>
          <a:p>
            <a:pPr marL="150363" indent="-150363">
              <a:buFontTx/>
              <a:buChar char="-"/>
            </a:pPr>
            <a:r>
              <a:rPr lang="fr-FR" sz="1100" dirty="0"/>
              <a:t>Un travail en étroite collaboration avec le conseiller pédagogique en sciences de la DSDEN 78.</a:t>
            </a:r>
          </a:p>
          <a:p>
            <a:pPr marL="150363" indent="-150363">
              <a:buFontTx/>
              <a:buChar char="-"/>
            </a:pPr>
            <a:endParaRPr lang="fr-FR" sz="1100" dirty="0"/>
          </a:p>
          <a:p>
            <a:pPr marL="150363" indent="-150363">
              <a:buFontTx/>
              <a:buChar char="-"/>
            </a:pPr>
            <a:r>
              <a:rPr lang="fr-FR" sz="1100" dirty="0"/>
              <a:t>L’éducation au développement durable </a:t>
            </a:r>
            <a:r>
              <a:rPr lang="fr-FR" sz="1100" dirty="0" smtClean="0"/>
              <a:t>à partir : </a:t>
            </a:r>
            <a:endParaRPr lang="fr-FR" sz="1100" dirty="0"/>
          </a:p>
          <a:p>
            <a:pPr marL="551330" lvl="1" indent="-150363">
              <a:buFont typeface="Arial" panose="020B0604020202020204" pitchFamily="34" charset="0"/>
              <a:buChar char="•"/>
            </a:pPr>
            <a:r>
              <a:rPr lang="fr-FR" sz="1100" dirty="0" smtClean="0"/>
              <a:t>du </a:t>
            </a:r>
            <a:r>
              <a:rPr lang="fr-FR" sz="1100" dirty="0"/>
              <a:t>vivant</a:t>
            </a:r>
          </a:p>
          <a:p>
            <a:pPr marL="551330" lvl="1" indent="-150363">
              <a:buFont typeface="Arial" panose="020B0604020202020204" pitchFamily="34" charset="0"/>
              <a:buChar char="•"/>
            </a:pPr>
            <a:r>
              <a:rPr lang="fr-FR" sz="1100" dirty="0" smtClean="0"/>
              <a:t>de </a:t>
            </a:r>
            <a:r>
              <a:rPr lang="fr-FR" sz="1100" dirty="0"/>
              <a:t>la technologie</a:t>
            </a:r>
          </a:p>
          <a:p>
            <a:pPr marL="551330" lvl="1" indent="-150363">
              <a:buFont typeface="Arial" panose="020B0604020202020204" pitchFamily="34" charset="0"/>
              <a:buChar char="•"/>
            </a:pPr>
            <a:r>
              <a:rPr lang="fr-FR" sz="1100" dirty="0" smtClean="0"/>
              <a:t>de </a:t>
            </a:r>
            <a:r>
              <a:rPr lang="fr-FR" sz="1100" dirty="0"/>
              <a:t>la Matière</a:t>
            </a:r>
          </a:p>
          <a:p>
            <a:pPr marL="551330" lvl="1" indent="-150363">
              <a:buFont typeface="Arial" panose="020B0604020202020204" pitchFamily="34" charset="0"/>
              <a:buChar char="•"/>
            </a:pPr>
            <a:endParaRPr lang="fr-FR" sz="1100" dirty="0"/>
          </a:p>
          <a:p>
            <a:pPr marL="150363" indent="-150363">
              <a:buFontTx/>
              <a:buChar char="-"/>
            </a:pPr>
            <a:r>
              <a:rPr lang="fr-FR" sz="1100" dirty="0"/>
              <a:t>La consultation de documents, </a:t>
            </a:r>
            <a:r>
              <a:rPr lang="fr-FR" sz="1100" dirty="0" smtClean="0"/>
              <a:t>le </a:t>
            </a:r>
            <a:r>
              <a:rPr lang="fr-FR" sz="1100" dirty="0"/>
              <a:t>prêt de matériels</a:t>
            </a:r>
            <a:r>
              <a:rPr lang="fr-FR" sz="1100" dirty="0" smtClean="0"/>
              <a:t>.</a:t>
            </a:r>
          </a:p>
          <a:p>
            <a:pPr marL="150363" indent="-150363">
              <a:buFontTx/>
              <a:buChar char="-"/>
            </a:pPr>
            <a:endParaRPr lang="fr-FR" sz="1100" dirty="0"/>
          </a:p>
          <a:p>
            <a:pPr marL="150363" indent="-150363">
              <a:buFontTx/>
              <a:buChar char="-"/>
            </a:pPr>
            <a:r>
              <a:rPr lang="fr-FR" sz="1100" dirty="0"/>
              <a:t>La construction d’outils </a:t>
            </a:r>
            <a:r>
              <a:rPr lang="fr-FR" sz="1100" dirty="0" smtClean="0"/>
              <a:t>pédagogiques.</a:t>
            </a:r>
          </a:p>
          <a:p>
            <a:pPr marL="150363" indent="-150363">
              <a:buFontTx/>
              <a:buChar char="-"/>
            </a:pPr>
            <a:endParaRPr lang="fr-FR" sz="1100" dirty="0"/>
          </a:p>
          <a:p>
            <a:pPr marL="150363" indent="-150363">
              <a:buFontTx/>
              <a:buChar char="-"/>
            </a:pPr>
            <a:r>
              <a:rPr lang="fr-FR" sz="1100" dirty="0"/>
              <a:t>Un </a:t>
            </a:r>
            <a:r>
              <a:rPr lang="fr-FR" sz="1100" dirty="0" smtClean="0"/>
              <a:t>déplacement possible  </a:t>
            </a:r>
            <a:r>
              <a:rPr lang="fr-FR" sz="1100" dirty="0"/>
              <a:t>sur les écoles (Yvelines, Paris et l’ouest parisien</a:t>
            </a:r>
            <a:r>
              <a:rPr lang="fr-FR" sz="1100" dirty="0" smtClean="0"/>
              <a:t>).</a:t>
            </a:r>
            <a:endParaRPr lang="fr-FR" sz="1100" dirty="0"/>
          </a:p>
          <a:p>
            <a:endParaRPr lang="fr-FR" sz="1052" dirty="0"/>
          </a:p>
          <a:p>
            <a:r>
              <a:rPr lang="fr-FR" sz="1400" b="1" u="sng" dirty="0"/>
              <a:t>Les objectifs </a:t>
            </a:r>
            <a:r>
              <a:rPr lang="fr-FR" sz="1400" b="1" u="sng" dirty="0" smtClean="0"/>
              <a:t>: </a:t>
            </a:r>
          </a:p>
          <a:p>
            <a:endParaRPr lang="fr-FR" sz="1400" dirty="0"/>
          </a:p>
          <a:p>
            <a:pPr marL="171450" indent="-171450">
              <a:buFontTx/>
              <a:buChar char="-"/>
            </a:pPr>
            <a:r>
              <a:rPr lang="fr-FR" sz="1100" dirty="0" smtClean="0"/>
              <a:t>Mettre </a:t>
            </a:r>
            <a:r>
              <a:rPr lang="fr-FR" sz="1100" dirty="0"/>
              <a:t>en </a:t>
            </a:r>
            <a:r>
              <a:rPr lang="fr-FR" sz="1100" dirty="0" smtClean="0"/>
              <a:t>œuvre l’ </a:t>
            </a:r>
            <a:r>
              <a:rPr lang="fr-FR" sz="1100" dirty="0"/>
              <a:t>Enseignement des Sciences Fondée sur </a:t>
            </a:r>
            <a:r>
              <a:rPr lang="fr-FR" sz="1100" dirty="0" smtClean="0"/>
              <a:t>l’Investigation.</a:t>
            </a:r>
          </a:p>
          <a:p>
            <a:pPr marL="171450" indent="-171450">
              <a:buFontTx/>
              <a:buChar char="-"/>
            </a:pPr>
            <a:endParaRPr lang="fr-FR" sz="1100" dirty="0" smtClean="0"/>
          </a:p>
          <a:p>
            <a:pPr marL="171450" indent="-171450">
              <a:buFontTx/>
              <a:buChar char="-"/>
            </a:pPr>
            <a:r>
              <a:rPr lang="fr-FR" sz="1100" dirty="0" smtClean="0"/>
              <a:t>Approcher le </a:t>
            </a:r>
            <a:r>
              <a:rPr lang="fr-FR" sz="1100" dirty="0"/>
              <a:t>concept du Développement </a:t>
            </a:r>
            <a:r>
              <a:rPr lang="fr-FR" sz="1100" dirty="0" smtClean="0"/>
              <a:t>Durable.</a:t>
            </a:r>
          </a:p>
          <a:p>
            <a:pPr marL="171450" indent="-171450">
              <a:buFontTx/>
              <a:buChar char="-"/>
            </a:pPr>
            <a:endParaRPr lang="fr-FR" sz="1100" dirty="0" smtClean="0"/>
          </a:p>
          <a:p>
            <a:pPr marL="171450" indent="-171450">
              <a:buFontTx/>
              <a:buChar char="-"/>
            </a:pPr>
            <a:r>
              <a:rPr lang="fr-FR" sz="1100" dirty="0" smtClean="0"/>
              <a:t>Se familiariser à la biodiversité afin de la respecter et de la protéger.</a:t>
            </a:r>
          </a:p>
          <a:p>
            <a:pPr marL="171450" indent="-171450">
              <a:buFontTx/>
              <a:buChar char="-"/>
            </a:pPr>
            <a:endParaRPr lang="fr-FR" sz="1100" dirty="0" smtClean="0"/>
          </a:p>
          <a:p>
            <a:pPr marL="171450" indent="-171450">
              <a:buFontTx/>
              <a:buChar char="-"/>
            </a:pPr>
            <a:r>
              <a:rPr lang="fr-FR" sz="1100" dirty="0" smtClean="0"/>
              <a:t>Découvrir le monde des objets et de la matière </a:t>
            </a:r>
          </a:p>
          <a:p>
            <a:endParaRPr lang="fr-FR" sz="1100" dirty="0" smtClean="0"/>
          </a:p>
          <a:p>
            <a:pPr marL="171450" indent="-171450">
              <a:buFontTx/>
              <a:buChar char="-"/>
            </a:pPr>
            <a:r>
              <a:rPr lang="fr-FR" sz="1100" dirty="0" smtClean="0"/>
              <a:t>Manipuler et construire.</a:t>
            </a:r>
          </a:p>
          <a:p>
            <a:endParaRPr lang="fr-FR" sz="1100" dirty="0" smtClean="0"/>
          </a:p>
          <a:p>
            <a:pPr marL="171450" indent="-171450">
              <a:buFontTx/>
              <a:buChar char="-"/>
            </a:pPr>
            <a:r>
              <a:rPr lang="fr-FR" sz="1100" dirty="0" smtClean="0"/>
              <a:t> Sensibiliser sur les enjeux du climat.</a:t>
            </a:r>
          </a:p>
        </p:txBody>
      </p:sp>
      <p:pic>
        <p:nvPicPr>
          <p:cNvPr id="18" name="Image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5159" y="5445218"/>
            <a:ext cx="3578197" cy="1989433"/>
          </a:xfrm>
          <a:prstGeom prst="rect">
            <a:avLst/>
          </a:prstGeom>
          <a:ln>
            <a:noFill/>
          </a:ln>
          <a:effectLst>
            <a:softEdge rad="112500"/>
          </a:effectLst>
        </p:spPr>
      </p:pic>
      <p:pic>
        <p:nvPicPr>
          <p:cNvPr id="21" name="Image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262786" y="98933"/>
            <a:ext cx="1203509" cy="949254"/>
          </a:xfrm>
          <a:prstGeom prst="rect">
            <a:avLst/>
          </a:prstGeom>
        </p:spPr>
      </p:pic>
      <p:pic>
        <p:nvPicPr>
          <p:cNvPr id="22" name="Image 21"/>
          <p:cNvPicPr>
            <a:picLocks noChangeAspect="1"/>
          </p:cNvPicPr>
          <p:nvPr/>
        </p:nvPicPr>
        <p:blipFill rotWithShape="1">
          <a:blip r:embed="rId10" cstate="print">
            <a:extLst>
              <a:ext uri="{28A0092B-C50C-407E-A947-70E740481C1C}">
                <a14:useLocalDpi xmlns:a14="http://schemas.microsoft.com/office/drawing/2010/main" val="0"/>
              </a:ext>
            </a:extLst>
          </a:blip>
          <a:srcRect l="33093" t="25542" r="18233" b="20643"/>
          <a:stretch/>
        </p:blipFill>
        <p:spPr>
          <a:xfrm>
            <a:off x="7294566" y="4540610"/>
            <a:ext cx="1161750" cy="873762"/>
          </a:xfrm>
          <a:prstGeom prst="rect">
            <a:avLst/>
          </a:prstGeom>
        </p:spPr>
      </p:pic>
      <p:pic>
        <p:nvPicPr>
          <p:cNvPr id="28" name="Image 27"/>
          <p:cNvPicPr>
            <a:picLocks noChangeAspect="1"/>
          </p:cNvPicPr>
          <p:nvPr/>
        </p:nvPicPr>
        <p:blipFill rotWithShape="1">
          <a:blip r:embed="rId11" cstate="print">
            <a:extLst>
              <a:ext uri="{28A0092B-C50C-407E-A947-70E740481C1C}">
                <a14:useLocalDpi xmlns:a14="http://schemas.microsoft.com/office/drawing/2010/main" val="0"/>
              </a:ext>
            </a:extLst>
          </a:blip>
          <a:srcRect r="29317"/>
          <a:stretch/>
        </p:blipFill>
        <p:spPr>
          <a:xfrm>
            <a:off x="7284674" y="2205833"/>
            <a:ext cx="1171642" cy="1072407"/>
          </a:xfrm>
          <a:prstGeom prst="rect">
            <a:avLst/>
          </a:prstGeom>
        </p:spPr>
      </p:pic>
      <p:pic>
        <p:nvPicPr>
          <p:cNvPr id="29" name="Image 2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316817" y="1194105"/>
            <a:ext cx="1139499" cy="854624"/>
          </a:xfrm>
          <a:prstGeom prst="rect">
            <a:avLst/>
          </a:prstGeom>
        </p:spPr>
      </p:pic>
      <p:pic>
        <p:nvPicPr>
          <p:cNvPr id="12" name="Image 1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12789" y="5502334"/>
            <a:ext cx="3114822" cy="181589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1142365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1240</TotalTime>
  <Words>372</Words>
  <Application>Microsoft Office PowerPoint</Application>
  <PresentationFormat>Personnalisé</PresentationFormat>
  <Paragraphs>118</Paragraphs>
  <Slides>2</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vt:i4>
      </vt:variant>
    </vt:vector>
  </HeadingPairs>
  <TitlesOfParts>
    <vt:vector size="9" baseType="lpstr">
      <vt:lpstr>Arial</vt:lpstr>
      <vt:lpstr>Calibri</vt:lpstr>
      <vt:lpstr>Calibri Light</vt:lpstr>
      <vt:lpstr>Franklin Gothic Book</vt:lpstr>
      <vt:lpstr>Lucida Handwriting</vt:lpstr>
      <vt:lpstr>Wingdings</vt:lpstr>
      <vt:lpstr>Thème Office</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Philippe Chaplet</dc:creator>
  <cp:lastModifiedBy>Philippe Chaplet</cp:lastModifiedBy>
  <cp:revision>72</cp:revision>
  <cp:lastPrinted>2015-09-18T06:26:19Z</cp:lastPrinted>
  <dcterms:created xsi:type="dcterms:W3CDTF">2015-07-01T14:05:42Z</dcterms:created>
  <dcterms:modified xsi:type="dcterms:W3CDTF">2017-09-13T08:07:32Z</dcterms:modified>
</cp:coreProperties>
</file>