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7" r:id="rId5"/>
    <p:sldId id="276" r:id="rId6"/>
    <p:sldId id="293" r:id="rId7"/>
    <p:sldId id="300" r:id="rId8"/>
    <p:sldId id="301" r:id="rId9"/>
    <p:sldId id="302" r:id="rId10"/>
    <p:sldId id="284" r:id="rId11"/>
    <p:sldId id="295" r:id="rId12"/>
    <p:sldId id="296" r:id="rId13"/>
    <p:sldId id="294" r:id="rId14"/>
    <p:sldId id="285" r:id="rId15"/>
    <p:sldId id="286" r:id="rId16"/>
    <p:sldId id="282" r:id="rId17"/>
    <p:sldId id="288" r:id="rId18"/>
    <p:sldId id="290" r:id="rId19"/>
    <p:sldId id="291" r:id="rId20"/>
    <p:sldId id="299" r:id="rId21"/>
    <p:sldId id="292" r:id="rId22"/>
    <p:sldId id="298"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hieu Rasoli" initials="MR" lastIdx="2" clrIdx="0">
    <p:extLst>
      <p:ext uri="{19B8F6BF-5375-455C-9EA6-DF929625EA0E}">
        <p15:presenceInfo xmlns:p15="http://schemas.microsoft.com/office/powerpoint/2012/main" userId="Mathieu Rasol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343" autoAdjust="0"/>
  </p:normalViewPr>
  <p:slideViewPr>
    <p:cSldViewPr snapToGrid="0">
      <p:cViewPr varScale="1">
        <p:scale>
          <a:sx n="54" d="100"/>
          <a:sy n="54" d="100"/>
        </p:scale>
        <p:origin x="631" y="45"/>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394"/>
    </p:cViewPr>
  </p:sorter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56FEB0-242D-4D37-8CE0-4E3719E8EB0F}" type="datetimeFigureOut">
              <a:rPr lang="fr-FR" smtClean="0"/>
              <a:t>15/12/2021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104CCC-682B-42E0-97C7-C32E90F5DDDD}" type="slidenum">
              <a:rPr lang="fr-FR" smtClean="0"/>
              <a:t>‹N°›</a:t>
            </a:fld>
            <a:endParaRPr lang="fr-FR"/>
          </a:p>
        </p:txBody>
      </p:sp>
    </p:spTree>
    <p:extLst>
      <p:ext uri="{BB962C8B-B14F-4D97-AF65-F5344CB8AC3E}">
        <p14:creationId xmlns:p14="http://schemas.microsoft.com/office/powerpoint/2010/main" val="419971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104CCC-682B-42E0-97C7-C32E90F5DDDD}" type="slidenum">
              <a:rPr lang="fr-FR" smtClean="0"/>
              <a:t>2</a:t>
            </a:fld>
            <a:endParaRPr lang="fr-FR"/>
          </a:p>
        </p:txBody>
      </p:sp>
    </p:spTree>
    <p:extLst>
      <p:ext uri="{BB962C8B-B14F-4D97-AF65-F5344CB8AC3E}">
        <p14:creationId xmlns:p14="http://schemas.microsoft.com/office/powerpoint/2010/main" val="1418496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104CCC-682B-42E0-97C7-C32E90F5DDDD}" type="slidenum">
              <a:rPr lang="fr-FR" smtClean="0"/>
              <a:t>3</a:t>
            </a:fld>
            <a:endParaRPr lang="fr-FR"/>
          </a:p>
        </p:txBody>
      </p:sp>
    </p:spTree>
    <p:extLst>
      <p:ext uri="{BB962C8B-B14F-4D97-AF65-F5344CB8AC3E}">
        <p14:creationId xmlns:p14="http://schemas.microsoft.com/office/powerpoint/2010/main" val="448201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104CCC-682B-42E0-97C7-C32E90F5DDDD}" type="slidenum">
              <a:rPr lang="fr-FR" smtClean="0"/>
              <a:t>4</a:t>
            </a:fld>
            <a:endParaRPr lang="fr-FR"/>
          </a:p>
        </p:txBody>
      </p:sp>
    </p:spTree>
    <p:extLst>
      <p:ext uri="{BB962C8B-B14F-4D97-AF65-F5344CB8AC3E}">
        <p14:creationId xmlns:p14="http://schemas.microsoft.com/office/powerpoint/2010/main" val="2247117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020785134d_0_12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g1020785134d_0_12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131780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020785134d_0_1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g1020785134d_0_11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fr"/>
              <a:t>Les montants alloués aux élèves sont calculés au prorata de la durée du dispositif sur l’année scolaire. le pass est mis en place en janvier pour 6 mois de l’année scolaire 2021-22 : le coefficient de proportionnalité est 6/10.</a:t>
            </a:r>
            <a:endParaRPr/>
          </a:p>
          <a:p>
            <a:pPr marL="0" lvl="0" indent="0" algn="l" rtl="0">
              <a:lnSpc>
                <a:spcPct val="100000"/>
              </a:lnSpc>
              <a:spcBef>
                <a:spcPts val="0"/>
              </a:spcBef>
              <a:spcAft>
                <a:spcPts val="0"/>
              </a:spcAft>
              <a:buSzPts val="1100"/>
              <a:buNone/>
            </a:pPr>
            <a:r>
              <a:rPr lang="fr"/>
              <a:t>25 * 6 / 10 = 15 euros.</a:t>
            </a:r>
            <a:endParaRPr/>
          </a:p>
          <a:p>
            <a:pPr marL="0" lvl="0" indent="0" algn="l" rtl="0">
              <a:lnSpc>
                <a:spcPct val="90000"/>
              </a:lnSpc>
              <a:spcBef>
                <a:spcPts val="0"/>
              </a:spcBef>
              <a:spcAft>
                <a:spcPts val="0"/>
              </a:spcAft>
              <a:buSzPts val="1100"/>
              <a:buNone/>
            </a:pPr>
            <a:r>
              <a:rPr lang="fr" sz="1700" b="1">
                <a:solidFill>
                  <a:schemeClr val="dk1"/>
                </a:solidFill>
                <a:latin typeface="Montserrat"/>
                <a:ea typeface="Montserrat"/>
                <a:cs typeface="Montserrat"/>
                <a:sym typeface="Montserrat"/>
              </a:rPr>
              <a:t>rédacteurs de projet</a:t>
            </a:r>
            <a:r>
              <a:rPr lang="fr" sz="1700">
                <a:solidFill>
                  <a:schemeClr val="dk1"/>
                </a:solidFill>
                <a:latin typeface="Montserrat"/>
                <a:ea typeface="Montserrat"/>
                <a:cs typeface="Montserrat"/>
                <a:sym typeface="Montserrat"/>
              </a:rPr>
              <a:t>  est un profil donné par le chef d’établissement aux professeurs ou personnels qui souhaitent déclarer des projets sur ADAGE (tutoriel vidéo en annexe)</a:t>
            </a:r>
            <a:endParaRPr/>
          </a:p>
          <a:p>
            <a:pPr marL="0" lvl="0" indent="0" algn="l" rtl="0">
              <a:lnSpc>
                <a:spcPct val="90000"/>
              </a:lnSpc>
              <a:spcBef>
                <a:spcPts val="0"/>
              </a:spcBef>
              <a:spcAft>
                <a:spcPts val="0"/>
              </a:spcAft>
              <a:buSzPts val="1100"/>
              <a:buNone/>
            </a:pPr>
            <a:endParaRPr sz="1700">
              <a:solidFill>
                <a:schemeClr val="dk1"/>
              </a:solidFill>
              <a:latin typeface="Montserrat"/>
              <a:ea typeface="Montserrat"/>
              <a:cs typeface="Montserrat"/>
              <a:sym typeface="Montserrat"/>
            </a:endParaRPr>
          </a:p>
          <a:p>
            <a:pPr marL="0" lvl="0" indent="0" algn="l" rtl="0">
              <a:lnSpc>
                <a:spcPct val="90000"/>
              </a:lnSpc>
              <a:spcBef>
                <a:spcPts val="0"/>
              </a:spcBef>
              <a:spcAft>
                <a:spcPts val="0"/>
              </a:spcAft>
              <a:buSzPts val="1100"/>
              <a:buNone/>
            </a:pPr>
            <a:endParaRPr/>
          </a:p>
        </p:txBody>
      </p:sp>
    </p:spTree>
    <p:extLst>
      <p:ext uri="{BB962C8B-B14F-4D97-AF65-F5344CB8AC3E}">
        <p14:creationId xmlns:p14="http://schemas.microsoft.com/office/powerpoint/2010/main" val="2909326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4bdd95c48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3" name="Google Shape;143;g104bdd95c48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12515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1020785134d_0_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1" name="Google Shape;151;g1020785134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90196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104CCC-682B-42E0-97C7-C32E90F5DDDD}" type="slidenum">
              <a:rPr lang="fr-FR" smtClean="0"/>
              <a:t>10</a:t>
            </a:fld>
            <a:endParaRPr lang="fr-FR"/>
          </a:p>
        </p:txBody>
      </p:sp>
    </p:spTree>
    <p:extLst>
      <p:ext uri="{BB962C8B-B14F-4D97-AF65-F5344CB8AC3E}">
        <p14:creationId xmlns:p14="http://schemas.microsoft.com/office/powerpoint/2010/main" val="1245757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Impulsion</a:t>
            </a:r>
            <a:endParaRPr lang="fr-FR" baseline="0" dirty="0"/>
          </a:p>
          <a:p>
            <a:pPr marL="228600" indent="-228600">
              <a:buAutoNum type="arabicPeriod"/>
            </a:pPr>
            <a:r>
              <a:rPr lang="fr-FR" baseline="0" dirty="0"/>
              <a:t>Constituer une équipe avec le PRC, les professeurs porteurs de projet et les professeurs des enseignements artistiques, le référent vie lycéenne ou collégienne (CPE), les élèves ambassadeurs culture. Légitimer le PRC en favorisant son travail de coordination de cette équipe, particulièrement dans le cadre de la formalisation du projet EAC du volet d’établissement dans ADAGE.</a:t>
            </a:r>
          </a:p>
          <a:p>
            <a:pPr marL="228600" indent="-228600">
              <a:buAutoNum type="arabicPeriod"/>
            </a:pPr>
            <a:r>
              <a:rPr lang="fr-FR" dirty="0"/>
              <a:t>Favoriser le dialogue avec</a:t>
            </a:r>
            <a:r>
              <a:rPr lang="fr-FR" baseline="0" dirty="0"/>
              <a:t> les structures culturelles, par exemple en ménageant des temps de rencontre</a:t>
            </a:r>
          </a:p>
          <a:p>
            <a:pPr marL="0" indent="0">
              <a:buNone/>
            </a:pPr>
            <a:endParaRPr lang="fr-FR" baseline="0" dirty="0"/>
          </a:p>
          <a:p>
            <a:pPr marL="0" indent="0">
              <a:buNone/>
            </a:pPr>
            <a:r>
              <a:rPr lang="fr-FR" baseline="0" dirty="0"/>
              <a:t>Communication</a:t>
            </a:r>
          </a:p>
          <a:p>
            <a:pPr marL="0" indent="0">
              <a:buNone/>
            </a:pPr>
            <a:r>
              <a:rPr lang="fr-FR" baseline="0" dirty="0"/>
              <a:t>Dans le cadre du conseil pédagogique, du CA, de tous les canaux de communication de l’établissement, pour :</a:t>
            </a:r>
          </a:p>
          <a:p>
            <a:pPr marL="228600" indent="-228600">
              <a:buAutoNum type="arabicPeriod"/>
            </a:pPr>
            <a:r>
              <a:rPr lang="fr-FR" baseline="0" dirty="0"/>
              <a:t>Informer l’ensemble des membres de la communauté éducative (professeurs, personnels, élèves, familles, collectivités territoriales)</a:t>
            </a:r>
          </a:p>
          <a:p>
            <a:pPr marL="228600" indent="-228600">
              <a:buAutoNum type="arabicPeriod"/>
            </a:pPr>
            <a:r>
              <a:rPr lang="fr-FR" baseline="0" dirty="0"/>
              <a:t>Elaborer une stratégie de généralisation de l’EAC</a:t>
            </a:r>
          </a:p>
          <a:p>
            <a:pPr marL="0" indent="0">
              <a:buNone/>
            </a:pPr>
            <a:endParaRPr lang="fr-FR" baseline="0" dirty="0"/>
          </a:p>
          <a:p>
            <a:pPr marL="0" indent="0">
              <a:buNone/>
            </a:pPr>
            <a:r>
              <a:rPr lang="fr-FR" baseline="0" dirty="0"/>
              <a:t>Cadrage</a:t>
            </a:r>
          </a:p>
          <a:p>
            <a:pPr marL="228600" indent="-228600">
              <a:buAutoNum type="arabicPeriod"/>
            </a:pPr>
            <a:r>
              <a:rPr lang="fr-FR" baseline="0" dirty="0"/>
              <a:t>Faire voter au CA les actions prévues</a:t>
            </a:r>
          </a:p>
          <a:p>
            <a:pPr marL="228600" indent="-228600">
              <a:buAutoNum type="arabicPeriod"/>
            </a:pPr>
            <a:r>
              <a:rPr lang="fr-FR" baseline="0" dirty="0"/>
              <a:t>Valider les actions </a:t>
            </a:r>
            <a:r>
              <a:rPr lang="fr-FR" baseline="0" dirty="0" err="1"/>
              <a:t>préréservées</a:t>
            </a:r>
            <a:endParaRPr lang="fr-FR" baseline="0" dirty="0"/>
          </a:p>
          <a:p>
            <a:pPr marL="0" indent="0">
              <a:buNone/>
            </a:pPr>
            <a:endParaRPr lang="fr-FR" baseline="0" dirty="0"/>
          </a:p>
          <a:p>
            <a:pPr marL="0" indent="0">
              <a:buNone/>
            </a:pPr>
            <a:r>
              <a:rPr lang="fr-FR" baseline="0" dirty="0"/>
              <a:t>Arbitrage</a:t>
            </a:r>
          </a:p>
          <a:p>
            <a:pPr marL="228600" indent="-228600">
              <a:buAutoNum type="arabicPeriod"/>
            </a:pPr>
            <a:r>
              <a:rPr lang="fr-FR" baseline="0" dirty="0"/>
              <a:t>Assurer une répartition équitable des propositions impliquant les élèves (pas nécessaire une répartition égalitaire)</a:t>
            </a:r>
          </a:p>
          <a:p>
            <a:pPr marL="228600" indent="-228600">
              <a:buAutoNum type="arabicPeriod"/>
            </a:pPr>
            <a:r>
              <a:rPr lang="fr-FR" baseline="0" dirty="0"/>
              <a:t>Envisager les glissements possibles dans la répartition des moyens de l’établissement dédiés à l’EAC : par exemple vers les transports ou un complément de financement sur un projet coûteux</a:t>
            </a:r>
          </a:p>
        </p:txBody>
      </p:sp>
      <p:sp>
        <p:nvSpPr>
          <p:cNvPr id="4" name="Espace réservé du numéro de diapositive 3"/>
          <p:cNvSpPr>
            <a:spLocks noGrp="1"/>
          </p:cNvSpPr>
          <p:nvPr>
            <p:ph type="sldNum" sz="quarter" idx="10"/>
          </p:nvPr>
        </p:nvSpPr>
        <p:spPr/>
        <p:txBody>
          <a:bodyPr/>
          <a:lstStyle/>
          <a:p>
            <a:fld id="{7E104CCC-682B-42E0-97C7-C32E90F5DDDD}" type="slidenum">
              <a:rPr lang="fr-FR" smtClean="0"/>
              <a:t>15</a:t>
            </a:fld>
            <a:endParaRPr lang="fr-FR"/>
          </a:p>
        </p:txBody>
      </p:sp>
    </p:spTree>
    <p:extLst>
      <p:ext uri="{BB962C8B-B14F-4D97-AF65-F5344CB8AC3E}">
        <p14:creationId xmlns:p14="http://schemas.microsoft.com/office/powerpoint/2010/main" val="3316077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AED297-99CC-44ED-9EB5-BA63653E077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709393B-71B1-43F4-8343-56221ECEDB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96CDC2C-50C7-4648-8E80-056A4BC46DBE}"/>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2AE42920-4743-49B3-9A21-B483AC6727D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79D14A-C046-4C0D-8F73-C7792FCEB431}"/>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1025858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B36ECF-D469-4C1A-A5F9-BA81AF7284A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E83A117-A096-47B1-8687-6DC38136171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262A169-1952-49E0-BC1D-A46FB3E6979F}"/>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BA42E9BE-4080-482B-87D2-79DCC393376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99E4257-4FB5-497B-8C29-941A6AE890B8}"/>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1700095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09A4E5B-6E28-4F73-B4F2-2EB52FCD7EC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AC8E475-0523-48C7-B34B-64890D238BF4}"/>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82BD48A-0E63-4543-BB90-41029C671BFF}"/>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8C6258AF-1AB8-4B97-91A6-5B2CF693B96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8C1043-A966-495D-B873-66AAA76AA054}"/>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3626689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1999" cy="6857997"/>
          </a:xfrm>
          <a:prstGeom prst="rect">
            <a:avLst/>
          </a:prstGeom>
        </p:spPr>
      </p:pic>
      <p:sp>
        <p:nvSpPr>
          <p:cNvPr id="2" name="Holder 2"/>
          <p:cNvSpPr>
            <a:spLocks noGrp="1"/>
          </p:cNvSpPr>
          <p:nvPr>
            <p:ph type="title"/>
          </p:nvPr>
        </p:nvSpPr>
        <p:spPr/>
        <p:txBody>
          <a:bodyPr lIns="0" tIns="0" rIns="0" bIns="0"/>
          <a:lstStyle>
            <a:lvl1pPr>
              <a:defRPr sz="3200" b="1" i="0">
                <a:solidFill>
                  <a:schemeClr val="tx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708791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1999" cy="6857997"/>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1522271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1">
  <p:cSld name="Title slide 1">
    <p:bg>
      <p:bgPr>
        <a:solidFill>
          <a:srgbClr val="DA005E"/>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chemeClr val="dk1"/>
              </a:buClr>
              <a:buSzPts val="800"/>
              <a:buFont typeface="Arial"/>
              <a:buNone/>
              <a:defRPr sz="1067"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800"/>
              <a:buFont typeface="Arial"/>
              <a:buNone/>
              <a:defRPr sz="1067"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800"/>
              <a:buFont typeface="Arial"/>
              <a:buNone/>
              <a:defRPr sz="1067"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800"/>
              <a:buFont typeface="Arial"/>
              <a:buNone/>
              <a:defRPr sz="1067"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800"/>
              <a:buFont typeface="Arial"/>
              <a:buNone/>
              <a:defRPr sz="1067"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800"/>
              <a:buFont typeface="Arial"/>
              <a:buNone/>
              <a:defRPr sz="1067"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800"/>
              <a:buFont typeface="Arial"/>
              <a:buNone/>
              <a:defRPr sz="1067"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800"/>
              <a:buFont typeface="Arial"/>
              <a:buNone/>
              <a:defRPr sz="1067"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800"/>
              <a:buFont typeface="Arial"/>
              <a:buNone/>
              <a:defRPr sz="1067" b="1" i="0" u="none" strike="noStrike" cap="none">
                <a:solidFill>
                  <a:schemeClr val="dk1"/>
                </a:solidFill>
                <a:latin typeface="Arial"/>
                <a:ea typeface="Arial"/>
                <a:cs typeface="Arial"/>
                <a:sym typeface="Arial"/>
              </a:defRPr>
            </a:lvl9pPr>
          </a:lstStyle>
          <a:p>
            <a:fld id="{00000000-1234-1234-1234-123412341234}" type="slidenum">
              <a:rPr lang="fr-FR" smtClean="0"/>
              <a:pPr/>
              <a:t>‹N°›</a:t>
            </a:fld>
            <a:endParaRPr lang="fr-FR"/>
          </a:p>
        </p:txBody>
      </p:sp>
      <p:sp>
        <p:nvSpPr>
          <p:cNvPr id="52" name="Google Shape;52;p13"/>
          <p:cNvSpPr/>
          <p:nvPr/>
        </p:nvSpPr>
        <p:spPr>
          <a:xfrm>
            <a:off x="148800" y="110800"/>
            <a:ext cx="11894400" cy="6636400"/>
          </a:xfrm>
          <a:prstGeom prst="roundRect">
            <a:avLst>
              <a:gd name="adj" fmla="val 2350"/>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chemeClr val="dk1"/>
              </a:buClr>
              <a:buSzPts val="1800"/>
              <a:buFont typeface="Arial"/>
              <a:buNone/>
            </a:pPr>
            <a:endParaRPr sz="2400" b="0" i="0" u="none" strike="noStrike" cap="none">
              <a:solidFill>
                <a:schemeClr val="dk1"/>
              </a:solidFill>
              <a:latin typeface="Arial"/>
              <a:ea typeface="Arial"/>
              <a:cs typeface="Arial"/>
              <a:sym typeface="Arial"/>
            </a:endParaRPr>
          </a:p>
        </p:txBody>
      </p:sp>
      <p:pic>
        <p:nvPicPr>
          <p:cNvPr id="53" name="Google Shape;53;p13"/>
          <p:cNvPicPr preferRelativeResize="0"/>
          <p:nvPr/>
        </p:nvPicPr>
        <p:blipFill rotWithShape="1">
          <a:blip r:embed="rId2">
            <a:alphaModFix/>
          </a:blip>
          <a:srcRect/>
          <a:stretch/>
        </p:blipFill>
        <p:spPr>
          <a:xfrm>
            <a:off x="1" y="-6160"/>
            <a:ext cx="12191999" cy="6870320"/>
          </a:xfrm>
          <a:prstGeom prst="rect">
            <a:avLst/>
          </a:prstGeom>
          <a:noFill/>
          <a:ln>
            <a:noFill/>
          </a:ln>
        </p:spPr>
      </p:pic>
    </p:spTree>
    <p:extLst>
      <p:ext uri="{BB962C8B-B14F-4D97-AF65-F5344CB8AC3E}">
        <p14:creationId xmlns:p14="http://schemas.microsoft.com/office/powerpoint/2010/main" val="2052136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81A32D-2E22-461A-9A0A-8D08597AC49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E6F8884-4283-416E-8203-300998C761E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37175EF-422C-4FCF-A52C-B0C81CB9C8B4}"/>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2765932D-ADED-491F-825D-A81D0C6CB12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30AA66-EAD4-4F56-8E60-3D1A32CAF290}"/>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3251785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CA0B0C-E702-43C9-842E-882528873CB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2AAAFDE-D9E2-4B11-838B-4AEB3C14E5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ED533F00-7577-4629-A122-EED5F4B48670}"/>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97338197-B904-4B96-8EEF-190143606FC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24C929F-7011-472F-8B95-B7FF6ED36C77}"/>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1094136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5036B4-E623-4E3B-8DC3-444A5EF382A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BA8AC83-AFC9-4C1C-81E5-CB2C90777E7B}"/>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74517F8-8AE2-46BB-B2DA-CBECE6D01C8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BFDAE33-1622-4107-B9CB-D4987A77DE17}"/>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6" name="Espace réservé du pied de page 5">
            <a:extLst>
              <a:ext uri="{FF2B5EF4-FFF2-40B4-BE49-F238E27FC236}">
                <a16:creationId xmlns:a16="http://schemas.microsoft.com/office/drawing/2014/main" id="{F0C6E57E-8911-42E9-8B3E-EF29F11A777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2D0B0E4-3DEC-4274-8BE8-E718D551D95A}"/>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3189338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B0843D-384D-4049-A47D-E0F090982F1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CF24AD7-6A34-45F6-86DF-FF365CF470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84DE616B-01B3-4F48-9ADE-7169DB8396B9}"/>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C6D4102-333E-4B6D-9BD5-5018704E5A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88D2C86-40A4-4D09-9933-52C2CBF3246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9D58565-C070-4B95-A790-6B63EB7534DE}"/>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8" name="Espace réservé du pied de page 7">
            <a:extLst>
              <a:ext uri="{FF2B5EF4-FFF2-40B4-BE49-F238E27FC236}">
                <a16:creationId xmlns:a16="http://schemas.microsoft.com/office/drawing/2014/main" id="{345C35F8-3BCA-4018-95F8-8F605685451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C99158B-C8BC-4D61-947A-5BFFF3BD5EE2}"/>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73819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904CE4-2937-4221-938D-90CF2B55BF7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24ED98D-5273-45BF-9C0B-C54B5D2BDFFF}"/>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4" name="Espace réservé du pied de page 3">
            <a:extLst>
              <a:ext uri="{FF2B5EF4-FFF2-40B4-BE49-F238E27FC236}">
                <a16:creationId xmlns:a16="http://schemas.microsoft.com/office/drawing/2014/main" id="{78595287-1758-46FF-B3BF-F332BA7775C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034FF7E-DB9E-467D-BF83-9414DEFF6A65}"/>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282075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E8426EE-7B64-4A94-B656-E7C1DCFF52A2}"/>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3" name="Espace réservé du pied de page 2">
            <a:extLst>
              <a:ext uri="{FF2B5EF4-FFF2-40B4-BE49-F238E27FC236}">
                <a16:creationId xmlns:a16="http://schemas.microsoft.com/office/drawing/2014/main" id="{BE4267E7-0B44-4C7B-8EF8-D18CD9E2C0F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43909A8-6CC0-48BE-8067-2DCCABCAB23D}"/>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158914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5BD6D-474F-4592-B546-E287AF085D3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2D40C2E-B3E2-4ACD-8506-46ECA21FBF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003BBA8-2682-4DF0-A1FE-13E74D9A20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45BFA27-553D-4557-8AE5-A92CEB522EDB}"/>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6" name="Espace réservé du pied de page 5">
            <a:extLst>
              <a:ext uri="{FF2B5EF4-FFF2-40B4-BE49-F238E27FC236}">
                <a16:creationId xmlns:a16="http://schemas.microsoft.com/office/drawing/2014/main" id="{45E50948-EA11-4E3B-BBD9-870B0949068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FEEE8D3-F44E-48C3-A8D8-1FEF190CAB02}"/>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3623889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DE9F46-D926-4ED9-9445-729FC3FE109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6B2A709-49D4-4B9C-8E2F-FF4A0F6FFD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AC33F79-F3AF-49B9-8076-D947D186B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68CA4ABE-1B2E-4D89-8AC8-EE3BD4CB3A4E}"/>
              </a:ext>
            </a:extLst>
          </p:cNvPr>
          <p:cNvSpPr>
            <a:spLocks noGrp="1"/>
          </p:cNvSpPr>
          <p:nvPr>
            <p:ph type="dt" sz="half" idx="10"/>
          </p:nvPr>
        </p:nvSpPr>
        <p:spPr/>
        <p:txBody>
          <a:bodyPr/>
          <a:lstStyle/>
          <a:p>
            <a:fld id="{67E1FFC1-718C-41CA-809F-A59A1F0557FB}" type="datetimeFigureOut">
              <a:rPr lang="fr-FR" smtClean="0"/>
              <a:t>15/12/2021</a:t>
            </a:fld>
            <a:endParaRPr lang="fr-FR"/>
          </a:p>
        </p:txBody>
      </p:sp>
      <p:sp>
        <p:nvSpPr>
          <p:cNvPr id="6" name="Espace réservé du pied de page 5">
            <a:extLst>
              <a:ext uri="{FF2B5EF4-FFF2-40B4-BE49-F238E27FC236}">
                <a16:creationId xmlns:a16="http://schemas.microsoft.com/office/drawing/2014/main" id="{1F7DE006-BB96-4756-AEC4-3E84DEA8230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AD7EC33-FC0E-42B5-B84D-B4EEC402D5D6}"/>
              </a:ext>
            </a:extLst>
          </p:cNvPr>
          <p:cNvSpPr>
            <a:spLocks noGrp="1"/>
          </p:cNvSpPr>
          <p:nvPr>
            <p:ph type="sldNum" sz="quarter" idx="12"/>
          </p:nvPr>
        </p:nvSpPr>
        <p:spPr/>
        <p:txBody>
          <a:bodyPr/>
          <a:lstStyle/>
          <a:p>
            <a:fld id="{011864EC-5C99-4BE0-BC54-9E8BA93E010F}" type="slidenum">
              <a:rPr lang="fr-FR" smtClean="0"/>
              <a:t>‹N°›</a:t>
            </a:fld>
            <a:endParaRPr lang="fr-FR"/>
          </a:p>
        </p:txBody>
      </p:sp>
    </p:spTree>
    <p:extLst>
      <p:ext uri="{BB962C8B-B14F-4D97-AF65-F5344CB8AC3E}">
        <p14:creationId xmlns:p14="http://schemas.microsoft.com/office/powerpoint/2010/main" val="1461560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9C2D47B-90FB-4775-8140-B787585E0A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F47F522-532F-4355-98F0-C7E3C232F6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225AE4B-8B81-4F0E-B71C-5BC1FBB860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1FFC1-718C-41CA-809F-A59A1F0557FB}" type="datetimeFigureOut">
              <a:rPr lang="fr-FR" smtClean="0"/>
              <a:t>15/12/2021</a:t>
            </a:fld>
            <a:endParaRPr lang="fr-FR"/>
          </a:p>
        </p:txBody>
      </p:sp>
      <p:sp>
        <p:nvSpPr>
          <p:cNvPr id="5" name="Espace réservé du pied de page 4">
            <a:extLst>
              <a:ext uri="{FF2B5EF4-FFF2-40B4-BE49-F238E27FC236}">
                <a16:creationId xmlns:a16="http://schemas.microsoft.com/office/drawing/2014/main" id="{980B5E26-6140-4477-9E21-A47B125940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1A9D9ED-613C-4D13-BADD-5E4EA59DF1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864EC-5C99-4BE0-BC54-9E8BA93E010F}" type="slidenum">
              <a:rPr lang="fr-FR" smtClean="0"/>
              <a:t>‹N°›</a:t>
            </a:fld>
            <a:endParaRPr lang="fr-FR"/>
          </a:p>
        </p:txBody>
      </p:sp>
    </p:spTree>
    <p:extLst>
      <p:ext uri="{BB962C8B-B14F-4D97-AF65-F5344CB8AC3E}">
        <p14:creationId xmlns:p14="http://schemas.microsoft.com/office/powerpoint/2010/main" val="54903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39268" y="260604"/>
            <a:ext cx="11701780" cy="6335395"/>
          </a:xfrm>
          <a:custGeom>
            <a:avLst/>
            <a:gdLst/>
            <a:ahLst/>
            <a:cxnLst/>
            <a:rect l="l" t="t" r="r" b="b"/>
            <a:pathLst>
              <a:path w="11701780" h="6335395">
                <a:moveTo>
                  <a:pt x="0" y="6335268"/>
                </a:moveTo>
                <a:lnTo>
                  <a:pt x="11701272" y="6335268"/>
                </a:lnTo>
                <a:lnTo>
                  <a:pt x="11701272" y="0"/>
                </a:lnTo>
                <a:lnTo>
                  <a:pt x="0" y="0"/>
                </a:lnTo>
                <a:lnTo>
                  <a:pt x="0" y="6335268"/>
                </a:lnTo>
                <a:close/>
              </a:path>
            </a:pathLst>
          </a:custGeom>
          <a:solidFill>
            <a:srgbClr val="DA005E"/>
          </a:solidFill>
        </p:spPr>
        <p:txBody>
          <a:bodyPr wrap="square" lIns="0" tIns="0" rIns="0" bIns="0" rtlCol="0"/>
          <a:lstStyle/>
          <a:p>
            <a:endParaRPr/>
          </a:p>
        </p:txBody>
      </p:sp>
      <p:grpSp>
        <p:nvGrpSpPr>
          <p:cNvPr id="3" name="object 3"/>
          <p:cNvGrpSpPr/>
          <p:nvPr/>
        </p:nvGrpSpPr>
        <p:grpSpPr>
          <a:xfrm>
            <a:off x="0" y="0"/>
            <a:ext cx="12192000" cy="6858000"/>
            <a:chOff x="0" y="0"/>
            <a:chExt cx="12192000" cy="6858000"/>
          </a:xfrm>
        </p:grpSpPr>
        <p:sp>
          <p:nvSpPr>
            <p:cNvPr id="4" name="object 4"/>
            <p:cNvSpPr/>
            <p:nvPr/>
          </p:nvSpPr>
          <p:spPr>
            <a:xfrm>
              <a:off x="149352" y="111252"/>
              <a:ext cx="11893550" cy="6635750"/>
            </a:xfrm>
            <a:custGeom>
              <a:avLst/>
              <a:gdLst/>
              <a:ahLst/>
              <a:cxnLst/>
              <a:rect l="l" t="t" r="r" b="b"/>
              <a:pathLst>
                <a:path w="11893550" h="6635750">
                  <a:moveTo>
                    <a:pt x="11737340" y="0"/>
                  </a:moveTo>
                  <a:lnTo>
                    <a:pt x="155930" y="0"/>
                  </a:lnTo>
                  <a:lnTo>
                    <a:pt x="106644" y="7953"/>
                  </a:lnTo>
                  <a:lnTo>
                    <a:pt x="63839" y="30097"/>
                  </a:lnTo>
                  <a:lnTo>
                    <a:pt x="30085" y="63861"/>
                  </a:lnTo>
                  <a:lnTo>
                    <a:pt x="7949" y="106671"/>
                  </a:lnTo>
                  <a:lnTo>
                    <a:pt x="0" y="155955"/>
                  </a:lnTo>
                  <a:lnTo>
                    <a:pt x="0" y="6479552"/>
                  </a:lnTo>
                  <a:lnTo>
                    <a:pt x="7949" y="6528845"/>
                  </a:lnTo>
                  <a:lnTo>
                    <a:pt x="30085" y="6571653"/>
                  </a:lnTo>
                  <a:lnTo>
                    <a:pt x="63839" y="6605408"/>
                  </a:lnTo>
                  <a:lnTo>
                    <a:pt x="106644" y="6627545"/>
                  </a:lnTo>
                  <a:lnTo>
                    <a:pt x="155930" y="6635494"/>
                  </a:lnTo>
                  <a:lnTo>
                    <a:pt x="11737340" y="6635494"/>
                  </a:lnTo>
                  <a:lnTo>
                    <a:pt x="11786624" y="6627545"/>
                  </a:lnTo>
                  <a:lnTo>
                    <a:pt x="11829434" y="6605408"/>
                  </a:lnTo>
                  <a:lnTo>
                    <a:pt x="11863198" y="6571653"/>
                  </a:lnTo>
                  <a:lnTo>
                    <a:pt x="11885342" y="6528845"/>
                  </a:lnTo>
                  <a:lnTo>
                    <a:pt x="11893296" y="6479552"/>
                  </a:lnTo>
                  <a:lnTo>
                    <a:pt x="11893296" y="155955"/>
                  </a:lnTo>
                  <a:lnTo>
                    <a:pt x="11885342" y="106671"/>
                  </a:lnTo>
                  <a:lnTo>
                    <a:pt x="11863198" y="63861"/>
                  </a:lnTo>
                  <a:lnTo>
                    <a:pt x="11829434" y="30097"/>
                  </a:lnTo>
                  <a:lnTo>
                    <a:pt x="11786624" y="7953"/>
                  </a:lnTo>
                  <a:lnTo>
                    <a:pt x="11737340" y="0"/>
                  </a:lnTo>
                  <a:close/>
                </a:path>
              </a:pathLst>
            </a:custGeom>
            <a:solidFill>
              <a:srgbClr val="FFFFFF"/>
            </a:solidFill>
          </p:spPr>
          <p:txBody>
            <a:bodyPr wrap="square" lIns="0" tIns="0" rIns="0" bIns="0" rtlCol="0"/>
            <a:lstStyle/>
            <a:p>
              <a:endParaRPr/>
            </a:p>
          </p:txBody>
        </p:sp>
        <p:pic>
          <p:nvPicPr>
            <p:cNvPr id="5" name="object 5"/>
            <p:cNvPicPr/>
            <p:nvPr/>
          </p:nvPicPr>
          <p:blipFill>
            <a:blip r:embed="rId2" cstate="print"/>
            <a:stretch>
              <a:fillRect/>
            </a:stretch>
          </p:blipFill>
          <p:spPr>
            <a:xfrm>
              <a:off x="0" y="0"/>
              <a:ext cx="12191999" cy="6857997"/>
            </a:xfrm>
            <a:prstGeom prst="rect">
              <a:avLst/>
            </a:prstGeom>
          </p:spPr>
        </p:pic>
      </p:grpSp>
      <p:sp>
        <p:nvSpPr>
          <p:cNvPr id="6" name="object 6"/>
          <p:cNvSpPr txBox="1"/>
          <p:nvPr/>
        </p:nvSpPr>
        <p:spPr>
          <a:xfrm>
            <a:off x="11824843" y="6389623"/>
            <a:ext cx="9588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1</a:t>
            </a:r>
            <a:endParaRPr sz="1000">
              <a:latin typeface="Arial"/>
              <a:cs typeface="Arial"/>
            </a:endParaRPr>
          </a:p>
        </p:txBody>
      </p:sp>
      <p:pic>
        <p:nvPicPr>
          <p:cNvPr id="7" name="object 7"/>
          <p:cNvPicPr/>
          <p:nvPr/>
        </p:nvPicPr>
        <p:blipFill>
          <a:blip r:embed="rId3" cstate="print"/>
          <a:stretch>
            <a:fillRect/>
          </a:stretch>
        </p:blipFill>
        <p:spPr>
          <a:xfrm>
            <a:off x="8618219" y="3611879"/>
            <a:ext cx="3573779" cy="3246117"/>
          </a:xfrm>
          <a:prstGeom prst="rect">
            <a:avLst/>
          </a:prstGeom>
        </p:spPr>
      </p:pic>
      <p:sp>
        <p:nvSpPr>
          <p:cNvPr id="8" name="object 8"/>
          <p:cNvSpPr txBox="1">
            <a:spLocks noGrp="1"/>
          </p:cNvSpPr>
          <p:nvPr>
            <p:ph type="title"/>
          </p:nvPr>
        </p:nvSpPr>
        <p:spPr>
          <a:xfrm>
            <a:off x="2418269" y="1053514"/>
            <a:ext cx="7030720" cy="2383345"/>
          </a:xfrm>
          <a:prstGeom prst="rect">
            <a:avLst/>
          </a:prstGeom>
        </p:spPr>
        <p:txBody>
          <a:bodyPr vert="horz" wrap="square" lIns="0" tIns="13335" rIns="0" bIns="0" rtlCol="0">
            <a:spAutoFit/>
          </a:bodyPr>
          <a:lstStyle/>
          <a:p>
            <a:pPr marL="12700" algn="ctr">
              <a:lnSpc>
                <a:spcPct val="100000"/>
              </a:lnSpc>
              <a:spcBef>
                <a:spcPts val="105"/>
              </a:spcBef>
            </a:pPr>
            <a:r>
              <a:rPr lang="fr-FR" sz="7700" b="1" spc="-245" dirty="0">
                <a:solidFill>
                  <a:srgbClr val="FFFFFF"/>
                </a:solidFill>
              </a:rPr>
              <a:t>Déploiement du </a:t>
            </a:r>
            <a:r>
              <a:rPr sz="7700" b="1" spc="-245" dirty="0">
                <a:solidFill>
                  <a:srgbClr val="FFFFFF"/>
                </a:solidFill>
              </a:rPr>
              <a:t>pass</a:t>
            </a:r>
            <a:r>
              <a:rPr sz="7700" b="1" spc="-310" dirty="0">
                <a:solidFill>
                  <a:srgbClr val="FFFFFF"/>
                </a:solidFill>
              </a:rPr>
              <a:t> </a:t>
            </a:r>
            <a:r>
              <a:rPr sz="7700" b="1" spc="-155" dirty="0">
                <a:solidFill>
                  <a:srgbClr val="FFFFFF"/>
                </a:solidFill>
              </a:rPr>
              <a:t>Culture</a:t>
            </a:r>
            <a:endParaRPr sz="7700" b="1" dirty="0"/>
          </a:p>
        </p:txBody>
      </p:sp>
      <p:sp>
        <p:nvSpPr>
          <p:cNvPr id="9" name="object 9"/>
          <p:cNvSpPr txBox="1"/>
          <p:nvPr/>
        </p:nvSpPr>
        <p:spPr>
          <a:xfrm>
            <a:off x="2418269" y="3609971"/>
            <a:ext cx="7030720" cy="1025024"/>
          </a:xfrm>
          <a:prstGeom prst="rect">
            <a:avLst/>
          </a:prstGeom>
        </p:spPr>
        <p:txBody>
          <a:bodyPr vert="horz" wrap="square" lIns="0" tIns="12700" rIns="0" bIns="0" rtlCol="0">
            <a:spAutoFit/>
          </a:bodyPr>
          <a:lstStyle/>
          <a:p>
            <a:pPr marL="1184910" marR="122555" indent="-1056640" algn="ctr">
              <a:lnSpc>
                <a:spcPct val="121500"/>
              </a:lnSpc>
              <a:spcBef>
                <a:spcPts val="100"/>
              </a:spcBef>
            </a:pPr>
            <a:r>
              <a:rPr lang="fr-FR" sz="2700" spc="215" dirty="0">
                <a:solidFill>
                  <a:srgbClr val="FFFFFF"/>
                </a:solidFill>
                <a:latin typeface="Tahoma"/>
                <a:cs typeface="Tahoma"/>
              </a:rPr>
              <a:t>Webinaire</a:t>
            </a:r>
            <a:r>
              <a:rPr sz="2700" spc="-185" dirty="0">
                <a:solidFill>
                  <a:srgbClr val="FFFFFF"/>
                </a:solidFill>
                <a:latin typeface="Tahoma"/>
                <a:cs typeface="Tahoma"/>
              </a:rPr>
              <a:t> </a:t>
            </a:r>
            <a:r>
              <a:rPr sz="2700" spc="270" dirty="0">
                <a:solidFill>
                  <a:srgbClr val="FFFFFF"/>
                </a:solidFill>
                <a:latin typeface="Tahoma"/>
                <a:cs typeface="Tahoma"/>
              </a:rPr>
              <a:t>académique</a:t>
            </a:r>
            <a:endParaRPr sz="2700" dirty="0">
              <a:latin typeface="Tahoma"/>
              <a:cs typeface="Tahoma"/>
            </a:endParaRPr>
          </a:p>
          <a:p>
            <a:pPr marL="12700" algn="ctr">
              <a:lnSpc>
                <a:spcPct val="100000"/>
              </a:lnSpc>
              <a:spcBef>
                <a:spcPts val="705"/>
              </a:spcBef>
            </a:pPr>
            <a:r>
              <a:rPr sz="2700" spc="175" dirty="0">
                <a:solidFill>
                  <a:srgbClr val="FFFFFF"/>
                </a:solidFill>
                <a:latin typeface="Tahoma"/>
                <a:cs typeface="Tahoma"/>
              </a:rPr>
              <a:t>à</a:t>
            </a:r>
            <a:r>
              <a:rPr sz="2700" spc="-155" dirty="0">
                <a:solidFill>
                  <a:srgbClr val="FFFFFF"/>
                </a:solidFill>
                <a:latin typeface="Tahoma"/>
                <a:cs typeface="Tahoma"/>
              </a:rPr>
              <a:t> </a:t>
            </a:r>
            <a:r>
              <a:rPr sz="2700" spc="185" dirty="0">
                <a:solidFill>
                  <a:srgbClr val="FFFFFF"/>
                </a:solidFill>
                <a:latin typeface="Tahoma"/>
                <a:cs typeface="Tahoma"/>
              </a:rPr>
              <a:t>l’attention</a:t>
            </a:r>
            <a:r>
              <a:rPr sz="2700" spc="-165" dirty="0">
                <a:solidFill>
                  <a:srgbClr val="FFFFFF"/>
                </a:solidFill>
                <a:latin typeface="Tahoma"/>
                <a:cs typeface="Tahoma"/>
              </a:rPr>
              <a:t> </a:t>
            </a:r>
            <a:r>
              <a:rPr sz="2700" spc="220" dirty="0">
                <a:solidFill>
                  <a:srgbClr val="FFFFFF"/>
                </a:solidFill>
                <a:latin typeface="Tahoma"/>
                <a:cs typeface="Tahoma"/>
              </a:rPr>
              <a:t>des</a:t>
            </a:r>
            <a:r>
              <a:rPr sz="2700" spc="-150" dirty="0">
                <a:solidFill>
                  <a:srgbClr val="FFFFFF"/>
                </a:solidFill>
                <a:latin typeface="Tahoma"/>
                <a:cs typeface="Tahoma"/>
              </a:rPr>
              <a:t> </a:t>
            </a:r>
            <a:r>
              <a:rPr lang="fr-FR" sz="2700" spc="195" dirty="0">
                <a:solidFill>
                  <a:srgbClr val="FFFFFF"/>
                </a:solidFill>
                <a:latin typeface="Tahoma"/>
                <a:cs typeface="Tahoma"/>
              </a:rPr>
              <a:t>personnels de direction</a:t>
            </a:r>
            <a:endParaRPr sz="2700" dirty="0">
              <a:latin typeface="Tahoma"/>
              <a:cs typeface="Tahoma"/>
            </a:endParaRPr>
          </a:p>
        </p:txBody>
      </p:sp>
      <p:sp>
        <p:nvSpPr>
          <p:cNvPr id="12" name="object 12"/>
          <p:cNvSpPr/>
          <p:nvPr/>
        </p:nvSpPr>
        <p:spPr>
          <a:xfrm>
            <a:off x="0" y="0"/>
            <a:ext cx="12192000" cy="6859905"/>
          </a:xfrm>
          <a:custGeom>
            <a:avLst/>
            <a:gdLst/>
            <a:ahLst/>
            <a:cxnLst/>
            <a:rect l="l" t="t" r="r" b="b"/>
            <a:pathLst>
              <a:path w="12192000" h="6859905">
                <a:moveTo>
                  <a:pt x="12192000" y="0"/>
                </a:moveTo>
                <a:lnTo>
                  <a:pt x="11940540" y="0"/>
                </a:lnTo>
                <a:lnTo>
                  <a:pt x="11940540" y="1524"/>
                </a:lnTo>
                <a:lnTo>
                  <a:pt x="11940540" y="262128"/>
                </a:lnTo>
                <a:lnTo>
                  <a:pt x="11940540" y="6597396"/>
                </a:lnTo>
                <a:lnTo>
                  <a:pt x="239268" y="6597396"/>
                </a:lnTo>
                <a:lnTo>
                  <a:pt x="239268" y="262128"/>
                </a:lnTo>
                <a:lnTo>
                  <a:pt x="11940540" y="262128"/>
                </a:lnTo>
                <a:lnTo>
                  <a:pt x="11940540" y="1524"/>
                </a:lnTo>
                <a:lnTo>
                  <a:pt x="239268" y="1524"/>
                </a:lnTo>
                <a:lnTo>
                  <a:pt x="0" y="1524"/>
                </a:lnTo>
                <a:lnTo>
                  <a:pt x="0" y="262128"/>
                </a:lnTo>
                <a:lnTo>
                  <a:pt x="0" y="6597396"/>
                </a:lnTo>
                <a:lnTo>
                  <a:pt x="0" y="6858000"/>
                </a:lnTo>
                <a:lnTo>
                  <a:pt x="0" y="6859524"/>
                </a:lnTo>
                <a:lnTo>
                  <a:pt x="12191987" y="6859524"/>
                </a:lnTo>
                <a:lnTo>
                  <a:pt x="12191987" y="6858000"/>
                </a:lnTo>
                <a:lnTo>
                  <a:pt x="12192000" y="0"/>
                </a:lnTo>
                <a:close/>
              </a:path>
            </a:pathLst>
          </a:custGeom>
          <a:solidFill>
            <a:srgbClr val="FFFFFF"/>
          </a:solidFill>
        </p:spPr>
        <p:txBody>
          <a:bodyPr wrap="square" lIns="0" tIns="0" rIns="0" bIns="0" rtlCol="0"/>
          <a:lstStyle/>
          <a:p>
            <a:endParaRPr/>
          </a:p>
        </p:txBody>
      </p:sp>
      <p:sp>
        <p:nvSpPr>
          <p:cNvPr id="10" name="ZoneTexte 9"/>
          <p:cNvSpPr txBox="1"/>
          <p:nvPr/>
        </p:nvSpPr>
        <p:spPr>
          <a:xfrm>
            <a:off x="888273" y="5355771"/>
            <a:ext cx="2847703" cy="430887"/>
          </a:xfrm>
          <a:prstGeom prst="rect">
            <a:avLst/>
          </a:prstGeom>
          <a:noFill/>
        </p:spPr>
        <p:txBody>
          <a:bodyPr wrap="square" rtlCol="0">
            <a:spAutoFit/>
          </a:bodyPr>
          <a:lstStyle/>
          <a:p>
            <a:r>
              <a:rPr lang="fr-FR" sz="2200" dirty="0">
                <a:solidFill>
                  <a:schemeClr val="bg1"/>
                </a:solidFill>
              </a:rPr>
              <a:t>Académie de Versailles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4273" y="1751011"/>
            <a:ext cx="10280778" cy="2228815"/>
          </a:xfrm>
          <a:prstGeom prst="rect">
            <a:avLst/>
          </a:prstGeom>
        </p:spPr>
        <p:txBody>
          <a:bodyPr vert="horz" wrap="square" lIns="0" tIns="12700" rIns="0" bIns="0" rtlCol="0">
            <a:spAutoFit/>
          </a:bodyPr>
          <a:lstStyle/>
          <a:p>
            <a:pPr marL="791210" marR="5080" indent="-779145" algn="ctr">
              <a:lnSpc>
                <a:spcPct val="100000"/>
              </a:lnSpc>
              <a:spcBef>
                <a:spcPts val="100"/>
              </a:spcBef>
            </a:pPr>
            <a:r>
              <a:rPr lang="fr-FR" sz="7200" spc="-160" dirty="0">
                <a:solidFill>
                  <a:srgbClr val="FFFFFF"/>
                </a:solidFill>
              </a:rPr>
              <a:t>Mise en œuvre opérationnelle</a:t>
            </a:r>
            <a:endParaRPr sz="7200" dirty="0"/>
          </a:p>
        </p:txBody>
      </p:sp>
      <p:pic>
        <p:nvPicPr>
          <p:cNvPr id="3" name="object 3"/>
          <p:cNvPicPr/>
          <p:nvPr/>
        </p:nvPicPr>
        <p:blipFill>
          <a:blip r:embed="rId3" cstate="print"/>
          <a:stretch>
            <a:fillRect/>
          </a:stretch>
        </p:blipFill>
        <p:spPr>
          <a:xfrm>
            <a:off x="9069323" y="3759708"/>
            <a:ext cx="3122676" cy="3098289"/>
          </a:xfrm>
          <a:prstGeom prst="rect">
            <a:avLst/>
          </a:prstGeom>
        </p:spPr>
      </p:pic>
      <p:sp>
        <p:nvSpPr>
          <p:cNvPr id="4" name="ZoneTexte 3"/>
          <p:cNvSpPr txBox="1"/>
          <p:nvPr/>
        </p:nvSpPr>
        <p:spPr>
          <a:xfrm>
            <a:off x="888273" y="5355771"/>
            <a:ext cx="7930607" cy="430887"/>
          </a:xfrm>
          <a:prstGeom prst="rect">
            <a:avLst/>
          </a:prstGeom>
          <a:noFill/>
        </p:spPr>
        <p:txBody>
          <a:bodyPr wrap="square" rtlCol="0">
            <a:spAutoFit/>
          </a:bodyPr>
          <a:lstStyle/>
          <a:p>
            <a:r>
              <a:rPr lang="fr-FR" sz="2200" dirty="0">
                <a:solidFill>
                  <a:schemeClr val="bg1"/>
                </a:solidFill>
              </a:rPr>
              <a:t>Céline </a:t>
            </a:r>
            <a:r>
              <a:rPr lang="fr-FR" sz="2200" dirty="0" err="1">
                <a:solidFill>
                  <a:schemeClr val="bg1"/>
                </a:solidFill>
              </a:rPr>
              <a:t>Benech</a:t>
            </a:r>
            <a:r>
              <a:rPr lang="fr-FR" sz="2200" dirty="0">
                <a:solidFill>
                  <a:schemeClr val="bg1"/>
                </a:solidFill>
              </a:rPr>
              <a:t>, Référente </a:t>
            </a:r>
            <a:r>
              <a:rPr lang="fr-FR" sz="2200" dirty="0" err="1">
                <a:solidFill>
                  <a:schemeClr val="bg1"/>
                </a:solidFill>
              </a:rPr>
              <a:t>pass</a:t>
            </a:r>
            <a:r>
              <a:rPr lang="fr-FR" sz="2200" dirty="0">
                <a:solidFill>
                  <a:schemeClr val="bg1"/>
                </a:solidFill>
              </a:rPr>
              <a:t> Culture au sein de la DAAC</a:t>
            </a:r>
          </a:p>
        </p:txBody>
      </p:sp>
    </p:spTree>
    <p:extLst>
      <p:ext uri="{BB962C8B-B14F-4D97-AF65-F5344CB8AC3E}">
        <p14:creationId xmlns:p14="http://schemas.microsoft.com/office/powerpoint/2010/main" val="4215769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32102" y="1234750"/>
            <a:ext cx="9526905" cy="3336811"/>
          </a:xfrm>
          <a:prstGeom prst="rect">
            <a:avLst/>
          </a:prstGeom>
        </p:spPr>
        <p:txBody>
          <a:bodyPr vert="horz" wrap="square" lIns="0" tIns="12700" rIns="0" bIns="0" rtlCol="0">
            <a:spAutoFit/>
          </a:bodyPr>
          <a:lstStyle/>
          <a:p>
            <a:pPr marL="791210" marR="5080" indent="-779145" algn="ctr">
              <a:lnSpc>
                <a:spcPct val="100000"/>
              </a:lnSpc>
              <a:spcBef>
                <a:spcPts val="100"/>
              </a:spcBef>
            </a:pPr>
            <a:r>
              <a:rPr lang="fr-FR" sz="7200" spc="-160" dirty="0">
                <a:solidFill>
                  <a:srgbClr val="FFFFFF"/>
                </a:solidFill>
              </a:rPr>
              <a:t>Mission d’élève ambassadeur culture</a:t>
            </a:r>
            <a:endParaRPr sz="7200" dirty="0"/>
          </a:p>
        </p:txBody>
      </p:sp>
      <p:pic>
        <p:nvPicPr>
          <p:cNvPr id="3" name="object 3"/>
          <p:cNvPicPr/>
          <p:nvPr/>
        </p:nvPicPr>
        <p:blipFill>
          <a:blip r:embed="rId2" cstate="print"/>
          <a:stretch>
            <a:fillRect/>
          </a:stretch>
        </p:blipFill>
        <p:spPr>
          <a:xfrm>
            <a:off x="9069323" y="3759708"/>
            <a:ext cx="3122676" cy="3098289"/>
          </a:xfrm>
          <a:prstGeom prst="rect">
            <a:avLst/>
          </a:prstGeom>
        </p:spPr>
      </p:pic>
      <p:sp>
        <p:nvSpPr>
          <p:cNvPr id="4" name="ZoneTexte 3"/>
          <p:cNvSpPr txBox="1"/>
          <p:nvPr/>
        </p:nvSpPr>
        <p:spPr>
          <a:xfrm>
            <a:off x="888273" y="5355771"/>
            <a:ext cx="7930607" cy="1446550"/>
          </a:xfrm>
          <a:prstGeom prst="rect">
            <a:avLst/>
          </a:prstGeom>
          <a:noFill/>
        </p:spPr>
        <p:txBody>
          <a:bodyPr wrap="square" rtlCol="0">
            <a:spAutoFit/>
          </a:bodyPr>
          <a:lstStyle/>
          <a:p>
            <a:r>
              <a:rPr lang="fr-FR" sz="2200" dirty="0">
                <a:solidFill>
                  <a:schemeClr val="bg1"/>
                </a:solidFill>
              </a:rPr>
              <a:t>Antoine </a:t>
            </a:r>
            <a:r>
              <a:rPr lang="fr-FR" sz="2200" dirty="0" err="1">
                <a:solidFill>
                  <a:schemeClr val="bg1"/>
                </a:solidFill>
              </a:rPr>
              <a:t>Quinio</a:t>
            </a:r>
            <a:r>
              <a:rPr lang="fr-FR" sz="2200" dirty="0">
                <a:solidFill>
                  <a:schemeClr val="bg1"/>
                </a:solidFill>
              </a:rPr>
              <a:t>, Délégué académique à la vie lycéenne et collégienne</a:t>
            </a:r>
          </a:p>
          <a:p>
            <a:r>
              <a:rPr lang="fr-FR" sz="2200" dirty="0">
                <a:solidFill>
                  <a:schemeClr val="bg1"/>
                </a:solidFill>
              </a:rPr>
              <a:t>Céline </a:t>
            </a:r>
            <a:r>
              <a:rPr lang="fr-FR" sz="2200" dirty="0" err="1">
                <a:solidFill>
                  <a:schemeClr val="bg1"/>
                </a:solidFill>
              </a:rPr>
              <a:t>Benech</a:t>
            </a:r>
            <a:r>
              <a:rPr lang="fr-FR" sz="2200" dirty="0">
                <a:solidFill>
                  <a:schemeClr val="bg1"/>
                </a:solidFill>
              </a:rPr>
              <a:t>, Référente </a:t>
            </a:r>
            <a:r>
              <a:rPr lang="fr-FR" sz="2200" dirty="0" err="1">
                <a:solidFill>
                  <a:schemeClr val="bg1"/>
                </a:solidFill>
              </a:rPr>
              <a:t>pass</a:t>
            </a:r>
            <a:r>
              <a:rPr lang="fr-FR" sz="2200" dirty="0">
                <a:solidFill>
                  <a:schemeClr val="bg1"/>
                </a:solidFill>
              </a:rPr>
              <a:t> Culture au sein de la DAAC</a:t>
            </a:r>
          </a:p>
          <a:p>
            <a:endParaRPr lang="fr-FR" sz="2200" dirty="0">
              <a:solidFill>
                <a:schemeClr val="bg1"/>
              </a:solidFill>
            </a:endParaRPr>
          </a:p>
        </p:txBody>
      </p:sp>
    </p:spTree>
    <p:extLst>
      <p:ext uri="{BB962C8B-B14F-4D97-AF65-F5344CB8AC3E}">
        <p14:creationId xmlns:p14="http://schemas.microsoft.com/office/powerpoint/2010/main" val="3458839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1462" y="1530893"/>
            <a:ext cx="9614572" cy="2228815"/>
          </a:xfrm>
          <a:prstGeom prst="rect">
            <a:avLst/>
          </a:prstGeom>
        </p:spPr>
        <p:txBody>
          <a:bodyPr vert="horz" wrap="square" lIns="0" tIns="12700" rIns="0" bIns="0" rtlCol="0">
            <a:spAutoFit/>
          </a:bodyPr>
          <a:lstStyle/>
          <a:p>
            <a:pPr marL="791210" marR="5080" indent="-779145" algn="ctr">
              <a:lnSpc>
                <a:spcPct val="100000"/>
              </a:lnSpc>
              <a:spcBef>
                <a:spcPts val="100"/>
              </a:spcBef>
            </a:pPr>
            <a:r>
              <a:rPr lang="fr-FR" sz="7200" spc="-160" dirty="0">
                <a:solidFill>
                  <a:srgbClr val="FFFFFF"/>
                </a:solidFill>
              </a:rPr>
              <a:t>Retour sur l’expérimentation</a:t>
            </a:r>
            <a:endParaRPr sz="7200" dirty="0"/>
          </a:p>
        </p:txBody>
      </p:sp>
      <p:pic>
        <p:nvPicPr>
          <p:cNvPr id="3" name="object 3"/>
          <p:cNvPicPr/>
          <p:nvPr/>
        </p:nvPicPr>
        <p:blipFill>
          <a:blip r:embed="rId2" cstate="print"/>
          <a:stretch>
            <a:fillRect/>
          </a:stretch>
        </p:blipFill>
        <p:spPr>
          <a:xfrm>
            <a:off x="9069323" y="3759708"/>
            <a:ext cx="3122676" cy="3098289"/>
          </a:xfrm>
          <a:prstGeom prst="rect">
            <a:avLst/>
          </a:prstGeom>
        </p:spPr>
      </p:pic>
      <p:sp>
        <p:nvSpPr>
          <p:cNvPr id="4" name="ZoneTexte 3"/>
          <p:cNvSpPr txBox="1"/>
          <p:nvPr/>
        </p:nvSpPr>
        <p:spPr>
          <a:xfrm>
            <a:off x="888273" y="4725851"/>
            <a:ext cx="7930607" cy="1785104"/>
          </a:xfrm>
          <a:prstGeom prst="rect">
            <a:avLst/>
          </a:prstGeom>
          <a:noFill/>
        </p:spPr>
        <p:txBody>
          <a:bodyPr wrap="square" rtlCol="0">
            <a:spAutoFit/>
          </a:bodyPr>
          <a:lstStyle/>
          <a:p>
            <a:r>
              <a:rPr lang="fr-FR" sz="2200" dirty="0">
                <a:solidFill>
                  <a:schemeClr val="bg1"/>
                </a:solidFill>
              </a:rPr>
              <a:t>Marianne </a:t>
            </a:r>
            <a:r>
              <a:rPr lang="fr-FR" sz="2200" dirty="0" err="1">
                <a:solidFill>
                  <a:schemeClr val="bg1"/>
                </a:solidFill>
              </a:rPr>
              <a:t>Calvayrac</a:t>
            </a:r>
            <a:r>
              <a:rPr lang="fr-FR" sz="2200" dirty="0">
                <a:solidFill>
                  <a:schemeClr val="bg1"/>
                </a:solidFill>
              </a:rPr>
              <a:t>, Déléguée académique à l’éducation artistique et à l’action culturelle, conseillère technique de la rectrice</a:t>
            </a:r>
          </a:p>
          <a:p>
            <a:r>
              <a:rPr lang="fr-FR" sz="2200" dirty="0">
                <a:solidFill>
                  <a:schemeClr val="bg1"/>
                </a:solidFill>
              </a:rPr>
              <a:t>Mathieu Rasoli, Délégué académique adjoint à l’éducation artistique et à l’action culturelle</a:t>
            </a:r>
          </a:p>
          <a:p>
            <a:r>
              <a:rPr lang="fr-FR" sz="2200" dirty="0">
                <a:solidFill>
                  <a:schemeClr val="bg1"/>
                </a:solidFill>
              </a:rPr>
              <a:t>Céline </a:t>
            </a:r>
            <a:r>
              <a:rPr lang="fr-FR" sz="2200" dirty="0" err="1">
                <a:solidFill>
                  <a:schemeClr val="bg1"/>
                </a:solidFill>
              </a:rPr>
              <a:t>Benech</a:t>
            </a:r>
            <a:r>
              <a:rPr lang="fr-FR" sz="2200" dirty="0">
                <a:solidFill>
                  <a:schemeClr val="bg1"/>
                </a:solidFill>
              </a:rPr>
              <a:t>, Référente </a:t>
            </a:r>
            <a:r>
              <a:rPr lang="fr-FR" sz="2200" dirty="0" err="1">
                <a:solidFill>
                  <a:schemeClr val="bg1"/>
                </a:solidFill>
              </a:rPr>
              <a:t>pass</a:t>
            </a:r>
            <a:r>
              <a:rPr lang="fr-FR" sz="2200" dirty="0">
                <a:solidFill>
                  <a:schemeClr val="bg1"/>
                </a:solidFill>
              </a:rPr>
              <a:t> Culture au sein de la DAAC</a:t>
            </a:r>
          </a:p>
        </p:txBody>
      </p:sp>
    </p:spTree>
    <p:extLst>
      <p:ext uri="{BB962C8B-B14F-4D97-AF65-F5344CB8AC3E}">
        <p14:creationId xmlns:p14="http://schemas.microsoft.com/office/powerpoint/2010/main" val="3747284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0D8CFA0-E822-433C-B019-0C6AA091B3D9}"/>
              </a:ext>
            </a:extLst>
          </p:cNvPr>
          <p:cNvSpPr txBox="1"/>
          <p:nvPr/>
        </p:nvSpPr>
        <p:spPr>
          <a:xfrm>
            <a:off x="623785" y="444137"/>
            <a:ext cx="10218386" cy="4662815"/>
          </a:xfrm>
          <a:prstGeom prst="rect">
            <a:avLst/>
          </a:prstGeom>
          <a:noFill/>
        </p:spPr>
        <p:txBody>
          <a:bodyPr wrap="square" rtlCol="0">
            <a:spAutoFit/>
          </a:bodyPr>
          <a:lstStyle/>
          <a:p>
            <a:pPr algn="ctr"/>
            <a:r>
              <a:rPr lang="fr-FR" sz="3300" dirty="0">
                <a:solidFill>
                  <a:schemeClr val="bg1"/>
                </a:solidFill>
              </a:rPr>
              <a:t>6 établissements testeurs</a:t>
            </a:r>
          </a:p>
          <a:p>
            <a:endParaRPr lang="fr-FR" sz="3300" dirty="0">
              <a:solidFill>
                <a:schemeClr val="bg1"/>
              </a:solidFill>
            </a:endParaRPr>
          </a:p>
          <a:p>
            <a:endParaRPr lang="fr-FR" sz="3300" dirty="0">
              <a:solidFill>
                <a:schemeClr val="bg1"/>
              </a:solidFill>
            </a:endParaRPr>
          </a:p>
          <a:p>
            <a:pPr marL="457200" indent="-457200">
              <a:buFont typeface="Wingdings" panose="05000000000000000000" pitchFamily="2" charset="2"/>
              <a:buChar char="ü"/>
            </a:pPr>
            <a:r>
              <a:rPr lang="fr-FR" sz="3300" dirty="0">
                <a:solidFill>
                  <a:schemeClr val="bg1"/>
                </a:solidFill>
              </a:rPr>
              <a:t>LPO Jean Monnet – La Queue-lez-Yvelines</a:t>
            </a:r>
          </a:p>
          <a:p>
            <a:pPr marL="457200" indent="-457200">
              <a:buFont typeface="Wingdings" panose="05000000000000000000" pitchFamily="2" charset="2"/>
              <a:buChar char="ü"/>
            </a:pPr>
            <a:r>
              <a:rPr lang="fr-FR" sz="3300" dirty="0">
                <a:solidFill>
                  <a:schemeClr val="bg1"/>
                </a:solidFill>
              </a:rPr>
              <a:t>Collège Flora Tristan – Carrières-sous-Poissy</a:t>
            </a:r>
          </a:p>
          <a:p>
            <a:pPr marL="457200" indent="-457200">
              <a:buFont typeface="Wingdings" panose="05000000000000000000" pitchFamily="2" charset="2"/>
              <a:buChar char="ü"/>
            </a:pPr>
            <a:r>
              <a:rPr lang="fr-FR" sz="3300" dirty="0">
                <a:solidFill>
                  <a:schemeClr val="bg1"/>
                </a:solidFill>
              </a:rPr>
              <a:t>LPO Robert Doisneau – Corbeil-Essonnes</a:t>
            </a:r>
          </a:p>
          <a:p>
            <a:pPr marL="457200" indent="-457200">
              <a:buFont typeface="Wingdings" panose="05000000000000000000" pitchFamily="2" charset="2"/>
              <a:buChar char="ü"/>
            </a:pPr>
            <a:r>
              <a:rPr lang="fr-FR" sz="3300" dirty="0">
                <a:solidFill>
                  <a:schemeClr val="bg1"/>
                </a:solidFill>
              </a:rPr>
              <a:t>LGT Emmanuel Mounier – Chatenay-Malabry</a:t>
            </a:r>
          </a:p>
          <a:p>
            <a:pPr marL="457200" indent="-457200">
              <a:buFont typeface="Wingdings" panose="05000000000000000000" pitchFamily="2" charset="2"/>
              <a:buChar char="ü"/>
            </a:pPr>
            <a:r>
              <a:rPr lang="fr-FR" sz="3300" dirty="0">
                <a:solidFill>
                  <a:schemeClr val="bg1"/>
                </a:solidFill>
              </a:rPr>
              <a:t>LPO Gustave Monod – Enghien-les-Bains</a:t>
            </a:r>
          </a:p>
          <a:p>
            <a:pPr marL="457200" indent="-457200">
              <a:buFont typeface="Wingdings" panose="05000000000000000000" pitchFamily="2" charset="2"/>
              <a:buChar char="ü"/>
            </a:pPr>
            <a:r>
              <a:rPr lang="fr-FR" sz="3300" dirty="0">
                <a:solidFill>
                  <a:schemeClr val="bg1"/>
                </a:solidFill>
              </a:rPr>
              <a:t>Collège Jacques Daguerre – Cormeilles-en-Parisis</a:t>
            </a:r>
          </a:p>
        </p:txBody>
      </p:sp>
    </p:spTree>
    <p:extLst>
      <p:ext uri="{BB962C8B-B14F-4D97-AF65-F5344CB8AC3E}">
        <p14:creationId xmlns:p14="http://schemas.microsoft.com/office/powerpoint/2010/main" val="727453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0D8CFA0-E822-433C-B019-0C6AA091B3D9}"/>
              </a:ext>
            </a:extLst>
          </p:cNvPr>
          <p:cNvSpPr txBox="1"/>
          <p:nvPr/>
        </p:nvSpPr>
        <p:spPr>
          <a:xfrm>
            <a:off x="623785" y="444137"/>
            <a:ext cx="10218386" cy="5678478"/>
          </a:xfrm>
          <a:prstGeom prst="rect">
            <a:avLst/>
          </a:prstGeom>
          <a:noFill/>
        </p:spPr>
        <p:txBody>
          <a:bodyPr wrap="square" rtlCol="0">
            <a:spAutoFit/>
          </a:bodyPr>
          <a:lstStyle/>
          <a:p>
            <a:pPr algn="ctr"/>
            <a:r>
              <a:rPr lang="fr-FR" sz="3300" dirty="0">
                <a:solidFill>
                  <a:schemeClr val="bg1"/>
                </a:solidFill>
              </a:rPr>
              <a:t>Bénéfices identifiés</a:t>
            </a:r>
          </a:p>
          <a:p>
            <a:endParaRPr lang="fr-FR" sz="3300" dirty="0">
              <a:solidFill>
                <a:schemeClr val="bg1"/>
              </a:solidFill>
            </a:endParaRPr>
          </a:p>
          <a:p>
            <a:endParaRPr lang="fr-FR" sz="3300" dirty="0">
              <a:solidFill>
                <a:schemeClr val="bg1"/>
              </a:solidFill>
            </a:endParaRPr>
          </a:p>
          <a:p>
            <a:pPr marL="457200" indent="-457200">
              <a:buFont typeface="Wingdings" panose="05000000000000000000" pitchFamily="2" charset="2"/>
              <a:buChar char="ü"/>
            </a:pPr>
            <a:r>
              <a:rPr lang="fr-FR" sz="3300" dirty="0">
                <a:solidFill>
                  <a:schemeClr val="bg1"/>
                </a:solidFill>
              </a:rPr>
              <a:t>Enthousiasme de l’ensemble de la communauté éducative</a:t>
            </a:r>
          </a:p>
          <a:p>
            <a:pPr marL="457200" indent="-457200">
              <a:buFont typeface="Wingdings" panose="05000000000000000000" pitchFamily="2" charset="2"/>
              <a:buChar char="ü"/>
            </a:pPr>
            <a:r>
              <a:rPr lang="fr-FR" sz="3300" dirty="0">
                <a:solidFill>
                  <a:schemeClr val="bg1"/>
                </a:solidFill>
              </a:rPr>
              <a:t>Effet de levier pour encourager le retour des élèves dans les lieux culturels</a:t>
            </a:r>
          </a:p>
          <a:p>
            <a:pPr marL="457200" indent="-457200">
              <a:buFont typeface="Wingdings" panose="05000000000000000000" pitchFamily="2" charset="2"/>
              <a:buChar char="ü"/>
            </a:pPr>
            <a:r>
              <a:rPr lang="fr-FR" sz="3300" dirty="0">
                <a:solidFill>
                  <a:schemeClr val="bg1"/>
                </a:solidFill>
              </a:rPr>
              <a:t>Responsabilisation des élèves</a:t>
            </a:r>
          </a:p>
          <a:p>
            <a:pPr marL="457200" indent="-457200">
              <a:buFont typeface="Wingdings" panose="05000000000000000000" pitchFamily="2" charset="2"/>
              <a:buChar char="ü"/>
            </a:pPr>
            <a:r>
              <a:rPr lang="fr-FR" sz="3300" dirty="0">
                <a:solidFill>
                  <a:schemeClr val="bg1"/>
                </a:solidFill>
              </a:rPr>
              <a:t>Incitation forte à une démarche réflexive sur les pratiques culturelles</a:t>
            </a:r>
          </a:p>
          <a:p>
            <a:pPr marL="457200" indent="-457200">
              <a:buFont typeface="Wingdings" panose="05000000000000000000" pitchFamily="2" charset="2"/>
              <a:buChar char="ü"/>
            </a:pPr>
            <a:r>
              <a:rPr lang="fr-FR" sz="3300" dirty="0">
                <a:solidFill>
                  <a:schemeClr val="bg1"/>
                </a:solidFill>
              </a:rPr>
              <a:t>Simplification des démarches de mise en paiement</a:t>
            </a:r>
          </a:p>
        </p:txBody>
      </p:sp>
    </p:spTree>
    <p:extLst>
      <p:ext uri="{BB962C8B-B14F-4D97-AF65-F5344CB8AC3E}">
        <p14:creationId xmlns:p14="http://schemas.microsoft.com/office/powerpoint/2010/main" val="4236163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0D8CFA0-E822-433C-B019-0C6AA091B3D9}"/>
              </a:ext>
            </a:extLst>
          </p:cNvPr>
          <p:cNvSpPr txBox="1"/>
          <p:nvPr/>
        </p:nvSpPr>
        <p:spPr>
          <a:xfrm>
            <a:off x="623785" y="444137"/>
            <a:ext cx="10218386" cy="600164"/>
          </a:xfrm>
          <a:prstGeom prst="rect">
            <a:avLst/>
          </a:prstGeom>
          <a:noFill/>
        </p:spPr>
        <p:txBody>
          <a:bodyPr wrap="square" rtlCol="0">
            <a:spAutoFit/>
          </a:bodyPr>
          <a:lstStyle/>
          <a:p>
            <a:pPr algn="ctr"/>
            <a:r>
              <a:rPr lang="fr-FR" sz="3300" dirty="0">
                <a:solidFill>
                  <a:schemeClr val="bg1"/>
                </a:solidFill>
              </a:rPr>
              <a:t>Conditions de réussite</a:t>
            </a:r>
          </a:p>
        </p:txBody>
      </p:sp>
      <p:sp>
        <p:nvSpPr>
          <p:cNvPr id="3" name="object 3"/>
          <p:cNvSpPr txBox="1"/>
          <p:nvPr/>
        </p:nvSpPr>
        <p:spPr>
          <a:xfrm>
            <a:off x="821436" y="1307591"/>
            <a:ext cx="5032375" cy="2221762"/>
          </a:xfrm>
          <a:prstGeom prst="rect">
            <a:avLst/>
          </a:prstGeom>
          <a:solidFill>
            <a:srgbClr val="FFFF00"/>
          </a:solidFill>
        </p:spPr>
        <p:txBody>
          <a:bodyPr vert="horz" wrap="square" lIns="0" tIns="234315" rIns="0" bIns="0" rtlCol="0">
            <a:spAutoFit/>
          </a:bodyPr>
          <a:lstStyle/>
          <a:p>
            <a:pPr marL="90805" algn="ctr">
              <a:lnSpc>
                <a:spcPct val="100000"/>
              </a:lnSpc>
              <a:spcBef>
                <a:spcPts val="1845"/>
              </a:spcBef>
            </a:pPr>
            <a:endParaRPr lang="fr-FR" sz="2800" dirty="0">
              <a:latin typeface="Tahoma"/>
              <a:cs typeface="Tahoma"/>
            </a:endParaRPr>
          </a:p>
          <a:p>
            <a:pPr marL="90805" algn="ctr">
              <a:lnSpc>
                <a:spcPct val="100000"/>
              </a:lnSpc>
              <a:spcBef>
                <a:spcPts val="1845"/>
              </a:spcBef>
            </a:pPr>
            <a:r>
              <a:rPr lang="fr-FR" sz="3300" dirty="0">
                <a:latin typeface="Tahoma"/>
                <a:cs typeface="Tahoma"/>
              </a:rPr>
              <a:t>impulsion</a:t>
            </a:r>
          </a:p>
          <a:p>
            <a:pPr marL="90805" algn="ctr">
              <a:lnSpc>
                <a:spcPct val="100000"/>
              </a:lnSpc>
              <a:spcBef>
                <a:spcPts val="1845"/>
              </a:spcBef>
            </a:pPr>
            <a:endParaRPr lang="fr-FR" sz="3300" dirty="0">
              <a:latin typeface="Tahoma"/>
              <a:cs typeface="Tahoma"/>
            </a:endParaRPr>
          </a:p>
        </p:txBody>
      </p:sp>
      <p:sp>
        <p:nvSpPr>
          <p:cNvPr id="7" name="object 3"/>
          <p:cNvSpPr txBox="1"/>
          <p:nvPr/>
        </p:nvSpPr>
        <p:spPr>
          <a:xfrm>
            <a:off x="821436" y="4002893"/>
            <a:ext cx="5032375" cy="2144818"/>
          </a:xfrm>
          <a:prstGeom prst="rect">
            <a:avLst/>
          </a:prstGeom>
          <a:solidFill>
            <a:srgbClr val="00B050"/>
          </a:solidFill>
        </p:spPr>
        <p:txBody>
          <a:bodyPr vert="horz" wrap="square" lIns="0" tIns="234315" rIns="0" bIns="0" rtlCol="0">
            <a:spAutoFit/>
          </a:bodyPr>
          <a:lstStyle/>
          <a:p>
            <a:pPr marL="90805" lvl="0" algn="ctr">
              <a:spcBef>
                <a:spcPts val="1845"/>
              </a:spcBef>
            </a:pPr>
            <a:endParaRPr lang="fr-FR" sz="2800" dirty="0">
              <a:solidFill>
                <a:prstClr val="black"/>
              </a:solidFill>
              <a:latin typeface="Tahoma"/>
              <a:cs typeface="Tahoma"/>
            </a:endParaRPr>
          </a:p>
          <a:p>
            <a:pPr marL="90805" lvl="0" algn="ctr">
              <a:spcBef>
                <a:spcPts val="1845"/>
              </a:spcBef>
            </a:pPr>
            <a:r>
              <a:rPr lang="fr-FR" sz="3300" dirty="0">
                <a:solidFill>
                  <a:prstClr val="black"/>
                </a:solidFill>
                <a:latin typeface="Tahoma"/>
                <a:cs typeface="Tahoma"/>
              </a:rPr>
              <a:t>cadrage</a:t>
            </a:r>
          </a:p>
          <a:p>
            <a:pPr marL="90805" lvl="0" algn="ctr">
              <a:spcBef>
                <a:spcPts val="1845"/>
              </a:spcBef>
            </a:pPr>
            <a:endParaRPr lang="fr-FR" sz="3300" dirty="0">
              <a:solidFill>
                <a:prstClr val="black"/>
              </a:solidFill>
              <a:latin typeface="Tahoma"/>
              <a:cs typeface="Tahoma"/>
            </a:endParaRPr>
          </a:p>
        </p:txBody>
      </p:sp>
      <p:sp>
        <p:nvSpPr>
          <p:cNvPr id="8" name="object 3"/>
          <p:cNvSpPr txBox="1"/>
          <p:nvPr/>
        </p:nvSpPr>
        <p:spPr>
          <a:xfrm>
            <a:off x="6311011" y="4002893"/>
            <a:ext cx="5032375" cy="2144818"/>
          </a:xfrm>
          <a:prstGeom prst="rect">
            <a:avLst/>
          </a:prstGeom>
          <a:solidFill>
            <a:srgbClr val="00B0F0"/>
          </a:solidFill>
        </p:spPr>
        <p:txBody>
          <a:bodyPr vert="horz" wrap="square" lIns="0" tIns="234315" rIns="0" bIns="0" rtlCol="0">
            <a:spAutoFit/>
          </a:bodyPr>
          <a:lstStyle/>
          <a:p>
            <a:pPr marL="90805" lvl="0" algn="ctr">
              <a:spcBef>
                <a:spcPts val="1845"/>
              </a:spcBef>
            </a:pPr>
            <a:endParaRPr lang="fr-FR" sz="2800" dirty="0">
              <a:solidFill>
                <a:prstClr val="black"/>
              </a:solidFill>
              <a:latin typeface="Tahoma"/>
              <a:cs typeface="Tahoma"/>
            </a:endParaRPr>
          </a:p>
          <a:p>
            <a:pPr marL="90805" lvl="0" algn="ctr">
              <a:spcBef>
                <a:spcPts val="1845"/>
              </a:spcBef>
            </a:pPr>
            <a:r>
              <a:rPr lang="fr-FR" sz="3300" dirty="0">
                <a:solidFill>
                  <a:prstClr val="black"/>
                </a:solidFill>
                <a:latin typeface="Tahoma"/>
                <a:cs typeface="Tahoma"/>
              </a:rPr>
              <a:t>arbitrage</a:t>
            </a:r>
          </a:p>
          <a:p>
            <a:pPr marL="90805" lvl="0" algn="ctr">
              <a:spcBef>
                <a:spcPts val="1845"/>
              </a:spcBef>
            </a:pPr>
            <a:endParaRPr lang="fr-FR" sz="3300" dirty="0">
              <a:solidFill>
                <a:prstClr val="black"/>
              </a:solidFill>
              <a:latin typeface="Tahoma"/>
              <a:cs typeface="Tahoma"/>
            </a:endParaRPr>
          </a:p>
        </p:txBody>
      </p:sp>
      <p:sp>
        <p:nvSpPr>
          <p:cNvPr id="9" name="object 3"/>
          <p:cNvSpPr txBox="1"/>
          <p:nvPr/>
        </p:nvSpPr>
        <p:spPr>
          <a:xfrm>
            <a:off x="6311011" y="1340201"/>
            <a:ext cx="5032375" cy="2144818"/>
          </a:xfrm>
          <a:prstGeom prst="rect">
            <a:avLst/>
          </a:prstGeom>
          <a:solidFill>
            <a:srgbClr val="FFC000"/>
          </a:solidFill>
        </p:spPr>
        <p:txBody>
          <a:bodyPr vert="horz" wrap="square" lIns="0" tIns="234315" rIns="0" bIns="0" rtlCol="0">
            <a:spAutoFit/>
          </a:bodyPr>
          <a:lstStyle/>
          <a:p>
            <a:pPr marL="90805" lvl="0" algn="ctr">
              <a:spcBef>
                <a:spcPts val="1845"/>
              </a:spcBef>
            </a:pPr>
            <a:endParaRPr lang="fr-FR" sz="2800" dirty="0">
              <a:solidFill>
                <a:prstClr val="black"/>
              </a:solidFill>
              <a:latin typeface="Tahoma"/>
              <a:cs typeface="Tahoma"/>
            </a:endParaRPr>
          </a:p>
          <a:p>
            <a:pPr marL="90805" lvl="0" algn="ctr">
              <a:spcBef>
                <a:spcPts val="1845"/>
              </a:spcBef>
            </a:pPr>
            <a:r>
              <a:rPr lang="fr-FR" sz="3300" dirty="0">
                <a:solidFill>
                  <a:prstClr val="black"/>
                </a:solidFill>
                <a:latin typeface="Tahoma"/>
                <a:cs typeface="Tahoma"/>
              </a:rPr>
              <a:t>communication</a:t>
            </a:r>
          </a:p>
          <a:p>
            <a:pPr marL="90805" lvl="0" algn="ctr">
              <a:spcBef>
                <a:spcPts val="1845"/>
              </a:spcBef>
            </a:pPr>
            <a:endParaRPr lang="fr-FR" sz="3300" dirty="0">
              <a:solidFill>
                <a:prstClr val="black"/>
              </a:solidFill>
              <a:latin typeface="Tahoma"/>
              <a:cs typeface="Tahoma"/>
            </a:endParaRPr>
          </a:p>
        </p:txBody>
      </p:sp>
    </p:spTree>
    <p:extLst>
      <p:ext uri="{BB962C8B-B14F-4D97-AF65-F5344CB8AC3E}">
        <p14:creationId xmlns:p14="http://schemas.microsoft.com/office/powerpoint/2010/main" val="3291851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1462" y="1530893"/>
            <a:ext cx="9614572" cy="2228815"/>
          </a:xfrm>
          <a:prstGeom prst="rect">
            <a:avLst/>
          </a:prstGeom>
        </p:spPr>
        <p:txBody>
          <a:bodyPr vert="horz" wrap="square" lIns="0" tIns="12700" rIns="0" bIns="0" rtlCol="0">
            <a:spAutoFit/>
          </a:bodyPr>
          <a:lstStyle/>
          <a:p>
            <a:pPr marL="791210" marR="5080" indent="-779145" algn="ctr">
              <a:lnSpc>
                <a:spcPct val="100000"/>
              </a:lnSpc>
              <a:spcBef>
                <a:spcPts val="100"/>
              </a:spcBef>
            </a:pPr>
            <a:r>
              <a:rPr lang="fr-FR" sz="7200" spc="-160" dirty="0">
                <a:solidFill>
                  <a:srgbClr val="FFFFFF"/>
                </a:solidFill>
              </a:rPr>
              <a:t>Questions / Réponses</a:t>
            </a:r>
            <a:endParaRPr sz="7200" dirty="0"/>
          </a:p>
        </p:txBody>
      </p:sp>
      <p:pic>
        <p:nvPicPr>
          <p:cNvPr id="3" name="object 3"/>
          <p:cNvPicPr/>
          <p:nvPr/>
        </p:nvPicPr>
        <p:blipFill>
          <a:blip r:embed="rId2" cstate="print"/>
          <a:stretch>
            <a:fillRect/>
          </a:stretch>
        </p:blipFill>
        <p:spPr>
          <a:xfrm>
            <a:off x="9069323" y="3759708"/>
            <a:ext cx="3122676" cy="3098289"/>
          </a:xfrm>
          <a:prstGeom prst="rect">
            <a:avLst/>
          </a:prstGeom>
        </p:spPr>
      </p:pic>
    </p:spTree>
    <p:extLst>
      <p:ext uri="{BB962C8B-B14F-4D97-AF65-F5344CB8AC3E}">
        <p14:creationId xmlns:p14="http://schemas.microsoft.com/office/powerpoint/2010/main" val="1220366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1462" y="2084890"/>
            <a:ext cx="9614572" cy="1120820"/>
          </a:xfrm>
          <a:prstGeom prst="rect">
            <a:avLst/>
          </a:prstGeom>
        </p:spPr>
        <p:txBody>
          <a:bodyPr vert="horz" wrap="square" lIns="0" tIns="12700" rIns="0" bIns="0" rtlCol="0">
            <a:spAutoFit/>
          </a:bodyPr>
          <a:lstStyle/>
          <a:p>
            <a:pPr marL="791210" marR="5080" indent="-779145" algn="ctr">
              <a:lnSpc>
                <a:spcPct val="100000"/>
              </a:lnSpc>
              <a:spcBef>
                <a:spcPts val="100"/>
              </a:spcBef>
            </a:pPr>
            <a:r>
              <a:rPr lang="fr-FR" sz="7200" spc="-160" dirty="0">
                <a:solidFill>
                  <a:srgbClr val="FFFFFF"/>
                </a:solidFill>
              </a:rPr>
              <a:t>Calendrier</a:t>
            </a:r>
            <a:endParaRPr sz="7200" dirty="0"/>
          </a:p>
        </p:txBody>
      </p:sp>
      <p:pic>
        <p:nvPicPr>
          <p:cNvPr id="3" name="object 3"/>
          <p:cNvPicPr/>
          <p:nvPr/>
        </p:nvPicPr>
        <p:blipFill>
          <a:blip r:embed="rId2" cstate="print"/>
          <a:stretch>
            <a:fillRect/>
          </a:stretch>
        </p:blipFill>
        <p:spPr>
          <a:xfrm>
            <a:off x="9069323" y="3759708"/>
            <a:ext cx="3122676" cy="3098289"/>
          </a:xfrm>
          <a:prstGeom prst="rect">
            <a:avLst/>
          </a:prstGeom>
        </p:spPr>
      </p:pic>
      <p:sp>
        <p:nvSpPr>
          <p:cNvPr id="4" name="ZoneTexte 3"/>
          <p:cNvSpPr txBox="1"/>
          <p:nvPr/>
        </p:nvSpPr>
        <p:spPr>
          <a:xfrm>
            <a:off x="888273" y="4725851"/>
            <a:ext cx="7930607" cy="1785104"/>
          </a:xfrm>
          <a:prstGeom prst="rect">
            <a:avLst/>
          </a:prstGeom>
          <a:noFill/>
        </p:spPr>
        <p:txBody>
          <a:bodyPr wrap="square" rtlCol="0">
            <a:spAutoFit/>
          </a:bodyPr>
          <a:lstStyle/>
          <a:p>
            <a:r>
              <a:rPr lang="fr-FR" sz="2200" dirty="0">
                <a:solidFill>
                  <a:schemeClr val="bg1"/>
                </a:solidFill>
              </a:rPr>
              <a:t>Marianne </a:t>
            </a:r>
            <a:r>
              <a:rPr lang="fr-FR" sz="2200" dirty="0" err="1">
                <a:solidFill>
                  <a:schemeClr val="bg1"/>
                </a:solidFill>
              </a:rPr>
              <a:t>Calvayrac</a:t>
            </a:r>
            <a:r>
              <a:rPr lang="fr-FR" sz="2200" dirty="0">
                <a:solidFill>
                  <a:schemeClr val="bg1"/>
                </a:solidFill>
              </a:rPr>
              <a:t>, Déléguée académique à l’éducation artistique et à l’action culturelle, conseillère technique de la rectrice</a:t>
            </a:r>
          </a:p>
          <a:p>
            <a:r>
              <a:rPr lang="fr-FR" sz="2200" dirty="0">
                <a:solidFill>
                  <a:schemeClr val="bg1"/>
                </a:solidFill>
              </a:rPr>
              <a:t>Mathieu Rasoli, Délégué académique adjoint à l’éducation artistique et à l’action culturelle</a:t>
            </a:r>
          </a:p>
          <a:p>
            <a:r>
              <a:rPr lang="fr-FR" sz="2200" dirty="0">
                <a:solidFill>
                  <a:schemeClr val="bg1"/>
                </a:solidFill>
              </a:rPr>
              <a:t>Céline </a:t>
            </a:r>
            <a:r>
              <a:rPr lang="fr-FR" sz="2200" dirty="0" err="1">
                <a:solidFill>
                  <a:schemeClr val="bg1"/>
                </a:solidFill>
              </a:rPr>
              <a:t>Benech</a:t>
            </a:r>
            <a:r>
              <a:rPr lang="fr-FR" sz="2200" dirty="0">
                <a:solidFill>
                  <a:schemeClr val="bg1"/>
                </a:solidFill>
              </a:rPr>
              <a:t>, Référente </a:t>
            </a:r>
            <a:r>
              <a:rPr lang="fr-FR" sz="2200" dirty="0" err="1">
                <a:solidFill>
                  <a:schemeClr val="bg1"/>
                </a:solidFill>
              </a:rPr>
              <a:t>pass</a:t>
            </a:r>
            <a:r>
              <a:rPr lang="fr-FR" sz="2200" dirty="0">
                <a:solidFill>
                  <a:schemeClr val="bg1"/>
                </a:solidFill>
              </a:rPr>
              <a:t> Culture au sein de la DAAC</a:t>
            </a:r>
          </a:p>
        </p:txBody>
      </p:sp>
    </p:spTree>
    <p:extLst>
      <p:ext uri="{BB962C8B-B14F-4D97-AF65-F5344CB8AC3E}">
        <p14:creationId xmlns:p14="http://schemas.microsoft.com/office/powerpoint/2010/main" val="725291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9323" y="3759708"/>
            <a:ext cx="3122676" cy="3098289"/>
          </a:xfrm>
          <a:prstGeom prst="rect">
            <a:avLst/>
          </a:prstGeom>
        </p:spPr>
      </p:pic>
      <p:sp>
        <p:nvSpPr>
          <p:cNvPr id="6" name="object 4"/>
          <p:cNvSpPr txBox="1"/>
          <p:nvPr/>
        </p:nvSpPr>
        <p:spPr>
          <a:xfrm>
            <a:off x="444472" y="820228"/>
            <a:ext cx="11504091" cy="4999446"/>
          </a:xfrm>
          <a:prstGeom prst="rect">
            <a:avLst/>
          </a:prstGeom>
        </p:spPr>
        <p:txBody>
          <a:bodyPr vert="horz" wrap="square" lIns="0" tIns="13335" rIns="0" bIns="0" rtlCol="0">
            <a:spAutoFit/>
          </a:bodyPr>
          <a:lstStyle/>
          <a:p>
            <a:pPr marL="285750" indent="-285750">
              <a:buFont typeface="Wingdings" panose="05000000000000000000" pitchFamily="2" charset="2"/>
              <a:buChar char="Ø"/>
            </a:pPr>
            <a:r>
              <a:rPr lang="fr-FR" b="1" dirty="0">
                <a:solidFill>
                  <a:schemeClr val="bg1"/>
                </a:solidFill>
              </a:rPr>
              <a:t>Novembre-Décembre : </a:t>
            </a:r>
            <a:r>
              <a:rPr lang="fr-FR" dirty="0">
                <a:solidFill>
                  <a:schemeClr val="bg1"/>
                </a:solidFill>
              </a:rPr>
              <a:t>Formation des professeurs référents culture sur l’appropriation de l’outil à l’échelle de chacun des territoires éducatifs. </a:t>
            </a:r>
            <a:endParaRPr lang="fr-FR" sz="1400" dirty="0">
              <a:solidFill>
                <a:schemeClr val="bg1"/>
              </a:solidFill>
            </a:endParaRPr>
          </a:p>
          <a:p>
            <a:pPr marL="285750" indent="-285750" algn="just">
              <a:buFont typeface="Wingdings" panose="05000000000000000000" pitchFamily="2" charset="2"/>
              <a:buChar char="Ø"/>
            </a:pPr>
            <a:endParaRPr lang="fr-FR" dirty="0">
              <a:solidFill>
                <a:schemeClr val="bg1"/>
              </a:solidFill>
            </a:endParaRPr>
          </a:p>
          <a:p>
            <a:pPr marL="285750" indent="-285750" algn="just">
              <a:buFont typeface="Wingdings" panose="05000000000000000000" pitchFamily="2" charset="2"/>
              <a:buChar char="Ø"/>
            </a:pPr>
            <a:r>
              <a:rPr lang="fr-FR" b="1" dirty="0">
                <a:solidFill>
                  <a:schemeClr val="bg1"/>
                </a:solidFill>
              </a:rPr>
              <a:t>Jeudi 16 décembre 2021</a:t>
            </a:r>
            <a:r>
              <a:rPr lang="fr-FR" dirty="0">
                <a:solidFill>
                  <a:schemeClr val="bg1"/>
                </a:solidFill>
              </a:rPr>
              <a:t> : </a:t>
            </a:r>
            <a:r>
              <a:rPr lang="fr-FR" b="1" dirty="0">
                <a:solidFill>
                  <a:schemeClr val="bg1"/>
                </a:solidFill>
              </a:rPr>
              <a:t>Séminaire « De l’éducation artistique et culturelle à l’émancipation culturelle »</a:t>
            </a:r>
            <a:r>
              <a:rPr lang="fr-FR" dirty="0">
                <a:solidFill>
                  <a:schemeClr val="bg1"/>
                </a:solidFill>
              </a:rPr>
              <a:t> </a:t>
            </a:r>
            <a:r>
              <a:rPr lang="fr-FR" b="1" dirty="0">
                <a:solidFill>
                  <a:schemeClr val="bg1"/>
                </a:solidFill>
              </a:rPr>
              <a:t>à l’institut du monde arabe en présence de Jack Lang, président de l’IMA et de Charline </a:t>
            </a:r>
            <a:r>
              <a:rPr lang="fr-FR" b="1" dirty="0" err="1">
                <a:solidFill>
                  <a:schemeClr val="bg1"/>
                </a:solidFill>
              </a:rPr>
              <a:t>Avenel</a:t>
            </a:r>
            <a:r>
              <a:rPr lang="fr-FR" b="1" dirty="0">
                <a:solidFill>
                  <a:schemeClr val="bg1"/>
                </a:solidFill>
              </a:rPr>
              <a:t>, rectrice de l’académie de Versailles</a:t>
            </a:r>
            <a:r>
              <a:rPr lang="fr-FR" dirty="0">
                <a:solidFill>
                  <a:schemeClr val="bg1"/>
                </a:solidFill>
              </a:rPr>
              <a:t>.</a:t>
            </a:r>
            <a:r>
              <a:rPr lang="fr-FR" dirty="0"/>
              <a:t> </a:t>
            </a:r>
            <a:r>
              <a:rPr lang="fr-FR" u="sng" dirty="0">
                <a:solidFill>
                  <a:schemeClr val="accent4">
                    <a:lumMod val="60000"/>
                    <a:lumOff val="40000"/>
                  </a:schemeClr>
                </a:solidFill>
              </a:rPr>
              <a:t>https://www.ac-versailles.fr/actualites/seminaire-academique-de-l-education-artistique-et-culturelle-a-l-emancipation-culturelle-124447</a:t>
            </a:r>
          </a:p>
          <a:p>
            <a:pPr marL="285750" indent="-285750" algn="just">
              <a:buFont typeface="Wingdings" panose="05000000000000000000" pitchFamily="2" charset="2"/>
              <a:buChar char="Ø"/>
            </a:pPr>
            <a:endParaRPr lang="fr-FR" u="sng" dirty="0"/>
          </a:p>
          <a:p>
            <a:pPr marL="285750" indent="-285750" algn="just">
              <a:buFont typeface="Wingdings" panose="05000000000000000000" pitchFamily="2" charset="2"/>
              <a:buChar char="Ø"/>
            </a:pPr>
            <a:r>
              <a:rPr lang="fr-FR" b="1" dirty="0">
                <a:solidFill>
                  <a:schemeClr val="bg1"/>
                </a:solidFill>
              </a:rPr>
              <a:t>Janvier-Mars </a:t>
            </a:r>
            <a:r>
              <a:rPr lang="fr-FR" dirty="0">
                <a:solidFill>
                  <a:schemeClr val="bg1"/>
                </a:solidFill>
              </a:rPr>
              <a:t>: Deuxième session de formation des professeurs référents culture avec retour des utilisateurs</a:t>
            </a:r>
          </a:p>
          <a:p>
            <a:pPr marL="285750" indent="-285750" algn="just">
              <a:buFont typeface="Wingdings" panose="05000000000000000000" pitchFamily="2" charset="2"/>
              <a:buChar char="Ø"/>
            </a:pPr>
            <a:endParaRPr lang="fr-FR" dirty="0">
              <a:solidFill>
                <a:schemeClr val="bg1"/>
              </a:solidFill>
            </a:endParaRPr>
          </a:p>
          <a:p>
            <a:pPr marL="285750" indent="-285750" algn="just">
              <a:buFont typeface="Wingdings" panose="05000000000000000000" pitchFamily="2" charset="2"/>
              <a:buChar char="Ø"/>
            </a:pPr>
            <a:r>
              <a:rPr lang="fr-FR" b="1" dirty="0">
                <a:solidFill>
                  <a:schemeClr val="bg1"/>
                </a:solidFill>
              </a:rPr>
              <a:t>Printemps</a:t>
            </a:r>
            <a:r>
              <a:rPr lang="fr-FR" dirty="0">
                <a:solidFill>
                  <a:schemeClr val="bg1"/>
                </a:solidFill>
              </a:rPr>
              <a:t> : Evénements à l’attention des élèves ambassadeurs culture en partenariat avec des structures culturelles phares</a:t>
            </a:r>
          </a:p>
          <a:p>
            <a:pPr algn="just"/>
            <a:endParaRPr lang="fr-FR" dirty="0">
              <a:solidFill>
                <a:schemeClr val="bg1"/>
              </a:solidFill>
            </a:endParaRPr>
          </a:p>
          <a:p>
            <a:pPr algn="just"/>
            <a:endParaRPr lang="fr-FR" dirty="0">
              <a:solidFill>
                <a:schemeClr val="bg1"/>
              </a:solidFill>
            </a:endParaRPr>
          </a:p>
          <a:p>
            <a:pPr algn="just"/>
            <a:endParaRPr lang="fr-FR" dirty="0">
              <a:solidFill>
                <a:schemeClr val="bg1"/>
              </a:solidFill>
            </a:endParaRPr>
          </a:p>
          <a:p>
            <a:pPr algn="just"/>
            <a:r>
              <a:rPr lang="fr-FR" dirty="0">
                <a:solidFill>
                  <a:schemeClr val="bg1"/>
                </a:solidFill>
              </a:rPr>
              <a:t>Pour toute question complémentaire :</a:t>
            </a:r>
          </a:p>
          <a:p>
            <a:pPr algn="just"/>
            <a:r>
              <a:rPr lang="fr-FR" dirty="0">
                <a:solidFill>
                  <a:schemeClr val="accent4">
                    <a:lumMod val="60000"/>
                    <a:lumOff val="40000"/>
                  </a:schemeClr>
                </a:solidFill>
              </a:rPr>
              <a:t>mathieu.rasoli@ac-versailles.fr</a:t>
            </a:r>
            <a:r>
              <a:rPr lang="fr-FR" dirty="0">
                <a:solidFill>
                  <a:schemeClr val="bg1"/>
                </a:solidFill>
              </a:rPr>
              <a:t> – DAAC adjoint</a:t>
            </a:r>
          </a:p>
          <a:p>
            <a:pPr algn="just"/>
            <a:r>
              <a:rPr lang="fr-FR" dirty="0">
                <a:solidFill>
                  <a:schemeClr val="accent4">
                    <a:lumMod val="60000"/>
                    <a:lumOff val="40000"/>
                  </a:schemeClr>
                </a:solidFill>
              </a:rPr>
              <a:t>celine.benech@ac-versailles.fr</a:t>
            </a:r>
            <a:r>
              <a:rPr lang="fr-FR" dirty="0">
                <a:solidFill>
                  <a:schemeClr val="bg1"/>
                </a:solidFill>
              </a:rPr>
              <a:t> – Référente </a:t>
            </a:r>
            <a:r>
              <a:rPr lang="fr-FR" dirty="0" err="1">
                <a:solidFill>
                  <a:schemeClr val="bg1"/>
                </a:solidFill>
              </a:rPr>
              <a:t>pass</a:t>
            </a:r>
            <a:r>
              <a:rPr lang="fr-FR" dirty="0">
                <a:solidFill>
                  <a:schemeClr val="bg1"/>
                </a:solidFill>
              </a:rPr>
              <a:t> Culture à la DAAC</a:t>
            </a:r>
          </a:p>
        </p:txBody>
      </p:sp>
    </p:spTree>
    <p:extLst>
      <p:ext uri="{BB962C8B-B14F-4D97-AF65-F5344CB8AC3E}">
        <p14:creationId xmlns:p14="http://schemas.microsoft.com/office/powerpoint/2010/main" val="3354619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9323" y="3759708"/>
            <a:ext cx="3122676" cy="3098289"/>
          </a:xfrm>
          <a:prstGeom prst="rect">
            <a:avLst/>
          </a:prstGeom>
        </p:spPr>
      </p:pic>
      <p:sp>
        <p:nvSpPr>
          <p:cNvPr id="6" name="object 4"/>
          <p:cNvSpPr txBox="1"/>
          <p:nvPr/>
        </p:nvSpPr>
        <p:spPr>
          <a:xfrm>
            <a:off x="522849" y="5431417"/>
            <a:ext cx="11504091" cy="567463"/>
          </a:xfrm>
          <a:prstGeom prst="rect">
            <a:avLst/>
          </a:prstGeom>
        </p:spPr>
        <p:txBody>
          <a:bodyPr vert="horz" wrap="square" lIns="0" tIns="13335" rIns="0" bIns="0" rtlCol="0">
            <a:spAutoFit/>
          </a:bodyPr>
          <a:lstStyle/>
          <a:p>
            <a:r>
              <a:rPr lang="fr-FR" b="1" dirty="0">
                <a:solidFill>
                  <a:schemeClr val="bg1"/>
                </a:solidFill>
              </a:rPr>
              <a:t>Vous pouvez retrouver ces informations : </a:t>
            </a:r>
            <a:r>
              <a:rPr lang="fr-FR" dirty="0">
                <a:solidFill>
                  <a:srgbClr val="FFC000"/>
                </a:solidFill>
              </a:rPr>
              <a:t>https://fr.padlet.com/daacversailles/4jij7igzyqw0mbeu</a:t>
            </a:r>
          </a:p>
          <a:p>
            <a:endParaRPr lang="fr-FR" dirty="0">
              <a:solidFill>
                <a:schemeClr val="bg1"/>
              </a:solidFill>
            </a:endParaRPr>
          </a:p>
        </p:txBody>
      </p:sp>
      <p:sp>
        <p:nvSpPr>
          <p:cNvPr id="4" name="object 2"/>
          <p:cNvSpPr txBox="1">
            <a:spLocks noGrp="1"/>
          </p:cNvSpPr>
          <p:nvPr>
            <p:ph type="title"/>
          </p:nvPr>
        </p:nvSpPr>
        <p:spPr>
          <a:xfrm>
            <a:off x="1291462" y="1530893"/>
            <a:ext cx="9614572" cy="2228815"/>
          </a:xfrm>
          <a:prstGeom prst="rect">
            <a:avLst/>
          </a:prstGeom>
        </p:spPr>
        <p:txBody>
          <a:bodyPr vert="horz" wrap="square" lIns="0" tIns="12700" rIns="0" bIns="0" rtlCol="0">
            <a:spAutoFit/>
          </a:bodyPr>
          <a:lstStyle/>
          <a:p>
            <a:pPr marL="791210" marR="5080" indent="-779145" algn="ctr">
              <a:lnSpc>
                <a:spcPct val="100000"/>
              </a:lnSpc>
              <a:spcBef>
                <a:spcPts val="100"/>
              </a:spcBef>
            </a:pPr>
            <a:r>
              <a:rPr lang="fr-FR" sz="7200" spc="-160" dirty="0">
                <a:solidFill>
                  <a:srgbClr val="FFFFFF"/>
                </a:solidFill>
              </a:rPr>
              <a:t>Merci à toutes et tous</a:t>
            </a:r>
            <a:endParaRPr sz="7200" dirty="0"/>
          </a:p>
        </p:txBody>
      </p:sp>
    </p:spTree>
    <p:extLst>
      <p:ext uri="{BB962C8B-B14F-4D97-AF65-F5344CB8AC3E}">
        <p14:creationId xmlns:p14="http://schemas.microsoft.com/office/powerpoint/2010/main" val="187569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4273" y="1751011"/>
            <a:ext cx="10280778" cy="2228815"/>
          </a:xfrm>
          <a:prstGeom prst="rect">
            <a:avLst/>
          </a:prstGeom>
        </p:spPr>
        <p:txBody>
          <a:bodyPr vert="horz" wrap="square" lIns="0" tIns="12700" rIns="0" bIns="0" rtlCol="0">
            <a:spAutoFit/>
          </a:bodyPr>
          <a:lstStyle/>
          <a:p>
            <a:pPr marL="791210" marR="5080" indent="-779145" algn="ctr">
              <a:lnSpc>
                <a:spcPct val="100000"/>
              </a:lnSpc>
              <a:spcBef>
                <a:spcPts val="100"/>
              </a:spcBef>
            </a:pPr>
            <a:r>
              <a:rPr lang="fr-FR" sz="7200" spc="-160" dirty="0">
                <a:solidFill>
                  <a:srgbClr val="FFFFFF"/>
                </a:solidFill>
              </a:rPr>
              <a:t>Enjeux stratégiques en EAC</a:t>
            </a:r>
            <a:endParaRPr sz="7200" dirty="0"/>
          </a:p>
        </p:txBody>
      </p:sp>
      <p:pic>
        <p:nvPicPr>
          <p:cNvPr id="3" name="object 3"/>
          <p:cNvPicPr/>
          <p:nvPr/>
        </p:nvPicPr>
        <p:blipFill>
          <a:blip r:embed="rId3" cstate="print"/>
          <a:stretch>
            <a:fillRect/>
          </a:stretch>
        </p:blipFill>
        <p:spPr>
          <a:xfrm>
            <a:off x="9069323" y="3759708"/>
            <a:ext cx="3122676" cy="3098289"/>
          </a:xfrm>
          <a:prstGeom prst="rect">
            <a:avLst/>
          </a:prstGeom>
        </p:spPr>
      </p:pic>
      <p:sp>
        <p:nvSpPr>
          <p:cNvPr id="4" name="ZoneTexte 3"/>
          <p:cNvSpPr txBox="1"/>
          <p:nvPr/>
        </p:nvSpPr>
        <p:spPr>
          <a:xfrm>
            <a:off x="888273" y="5355771"/>
            <a:ext cx="7930607" cy="769441"/>
          </a:xfrm>
          <a:prstGeom prst="rect">
            <a:avLst/>
          </a:prstGeom>
          <a:noFill/>
        </p:spPr>
        <p:txBody>
          <a:bodyPr wrap="square" rtlCol="0">
            <a:spAutoFit/>
          </a:bodyPr>
          <a:lstStyle/>
          <a:p>
            <a:r>
              <a:rPr lang="fr-FR" sz="2200" dirty="0">
                <a:solidFill>
                  <a:schemeClr val="bg1"/>
                </a:solidFill>
              </a:rPr>
              <a:t>Marianne </a:t>
            </a:r>
            <a:r>
              <a:rPr lang="fr-FR" sz="2200" dirty="0" err="1">
                <a:solidFill>
                  <a:schemeClr val="bg1"/>
                </a:solidFill>
              </a:rPr>
              <a:t>Calvayrac</a:t>
            </a:r>
            <a:r>
              <a:rPr lang="fr-FR" sz="2200" dirty="0">
                <a:solidFill>
                  <a:schemeClr val="bg1"/>
                </a:solidFill>
              </a:rPr>
              <a:t>, Déléguée académique à l’éducation artistique et à l’action culturelle, conseillère technique de la rectrice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4273" y="1197013"/>
            <a:ext cx="10280778" cy="3336811"/>
          </a:xfrm>
          <a:prstGeom prst="rect">
            <a:avLst/>
          </a:prstGeom>
        </p:spPr>
        <p:txBody>
          <a:bodyPr vert="horz" wrap="square" lIns="0" tIns="12700" rIns="0" bIns="0" rtlCol="0">
            <a:spAutoFit/>
          </a:bodyPr>
          <a:lstStyle/>
          <a:p>
            <a:pPr marL="791210" marR="5080" indent="-779145" algn="ctr">
              <a:lnSpc>
                <a:spcPct val="100000"/>
              </a:lnSpc>
              <a:spcBef>
                <a:spcPts val="100"/>
              </a:spcBef>
            </a:pPr>
            <a:r>
              <a:rPr lang="fr-FR" sz="7200" spc="-160" dirty="0">
                <a:solidFill>
                  <a:srgbClr val="FFFFFF"/>
                </a:solidFill>
              </a:rPr>
              <a:t>Enjeux stratégiques pour les structures culturelles</a:t>
            </a:r>
            <a:endParaRPr sz="7200" dirty="0"/>
          </a:p>
        </p:txBody>
      </p:sp>
      <p:pic>
        <p:nvPicPr>
          <p:cNvPr id="3" name="object 3"/>
          <p:cNvPicPr/>
          <p:nvPr/>
        </p:nvPicPr>
        <p:blipFill>
          <a:blip r:embed="rId3" cstate="print"/>
          <a:stretch>
            <a:fillRect/>
          </a:stretch>
        </p:blipFill>
        <p:spPr>
          <a:xfrm>
            <a:off x="9069323" y="3759708"/>
            <a:ext cx="3122676" cy="3098289"/>
          </a:xfrm>
          <a:prstGeom prst="rect">
            <a:avLst/>
          </a:prstGeom>
        </p:spPr>
      </p:pic>
      <p:sp>
        <p:nvSpPr>
          <p:cNvPr id="4" name="ZoneTexte 3"/>
          <p:cNvSpPr txBox="1"/>
          <p:nvPr/>
        </p:nvSpPr>
        <p:spPr>
          <a:xfrm>
            <a:off x="888273" y="5355771"/>
            <a:ext cx="7930607" cy="769441"/>
          </a:xfrm>
          <a:prstGeom prst="rect">
            <a:avLst/>
          </a:prstGeom>
          <a:noFill/>
        </p:spPr>
        <p:txBody>
          <a:bodyPr wrap="square" rtlCol="0">
            <a:spAutoFit/>
          </a:bodyPr>
          <a:lstStyle/>
          <a:p>
            <a:r>
              <a:rPr lang="fr-FR" sz="2200" dirty="0">
                <a:solidFill>
                  <a:schemeClr val="bg1"/>
                </a:solidFill>
              </a:rPr>
              <a:t>Mehdi </a:t>
            </a:r>
            <a:r>
              <a:rPr lang="fr-FR" sz="2200" dirty="0" err="1">
                <a:solidFill>
                  <a:schemeClr val="bg1"/>
                </a:solidFill>
              </a:rPr>
              <a:t>Idir</a:t>
            </a:r>
            <a:r>
              <a:rPr lang="fr-FR" sz="2200" dirty="0">
                <a:solidFill>
                  <a:schemeClr val="bg1"/>
                </a:solidFill>
              </a:rPr>
              <a:t>, Conseiller action culturelle et territoriale, DRAC Ile-de-France</a:t>
            </a:r>
          </a:p>
        </p:txBody>
      </p:sp>
    </p:spTree>
    <p:extLst>
      <p:ext uri="{BB962C8B-B14F-4D97-AF65-F5344CB8AC3E}">
        <p14:creationId xmlns:p14="http://schemas.microsoft.com/office/powerpoint/2010/main" val="2728265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4273" y="1751011"/>
            <a:ext cx="10280778" cy="2228815"/>
          </a:xfrm>
          <a:prstGeom prst="rect">
            <a:avLst/>
          </a:prstGeom>
        </p:spPr>
        <p:txBody>
          <a:bodyPr vert="horz" wrap="square" lIns="0" tIns="12700" rIns="0" bIns="0" rtlCol="0">
            <a:spAutoFit/>
          </a:bodyPr>
          <a:lstStyle/>
          <a:p>
            <a:pPr marL="791210" marR="5080" indent="-779145" algn="ctr">
              <a:lnSpc>
                <a:spcPct val="100000"/>
              </a:lnSpc>
              <a:spcBef>
                <a:spcPts val="100"/>
              </a:spcBef>
            </a:pPr>
            <a:r>
              <a:rPr lang="fr-FR" sz="7200" spc="-160" dirty="0">
                <a:solidFill>
                  <a:srgbClr val="FFFFFF"/>
                </a:solidFill>
              </a:rPr>
              <a:t>Enjeux de mise en œuvre</a:t>
            </a:r>
            <a:endParaRPr sz="7200" dirty="0"/>
          </a:p>
        </p:txBody>
      </p:sp>
      <p:pic>
        <p:nvPicPr>
          <p:cNvPr id="3" name="object 3"/>
          <p:cNvPicPr/>
          <p:nvPr/>
        </p:nvPicPr>
        <p:blipFill>
          <a:blip r:embed="rId3" cstate="print"/>
          <a:stretch>
            <a:fillRect/>
          </a:stretch>
        </p:blipFill>
        <p:spPr>
          <a:xfrm>
            <a:off x="9069323" y="3759708"/>
            <a:ext cx="3122676" cy="3098289"/>
          </a:xfrm>
          <a:prstGeom prst="rect">
            <a:avLst/>
          </a:prstGeom>
        </p:spPr>
      </p:pic>
      <p:sp>
        <p:nvSpPr>
          <p:cNvPr id="4" name="ZoneTexte 3"/>
          <p:cNvSpPr txBox="1"/>
          <p:nvPr/>
        </p:nvSpPr>
        <p:spPr>
          <a:xfrm>
            <a:off x="888273" y="5355771"/>
            <a:ext cx="7930607" cy="769441"/>
          </a:xfrm>
          <a:prstGeom prst="rect">
            <a:avLst/>
          </a:prstGeom>
          <a:noFill/>
        </p:spPr>
        <p:txBody>
          <a:bodyPr wrap="square" rtlCol="0">
            <a:spAutoFit/>
          </a:bodyPr>
          <a:lstStyle/>
          <a:p>
            <a:r>
              <a:rPr lang="fr-FR" sz="2200" dirty="0">
                <a:solidFill>
                  <a:schemeClr val="bg1"/>
                </a:solidFill>
              </a:rPr>
              <a:t>Mathieu Rasoli, Délégué académique adjoint à l’éducation artistique et à l’action culturelle</a:t>
            </a:r>
          </a:p>
        </p:txBody>
      </p:sp>
    </p:spTree>
    <p:extLst>
      <p:ext uri="{BB962C8B-B14F-4D97-AF65-F5344CB8AC3E}">
        <p14:creationId xmlns:p14="http://schemas.microsoft.com/office/powerpoint/2010/main" val="3434245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3"/>
          <p:cNvSpPr txBox="1">
            <a:spLocks noGrp="1"/>
          </p:cNvSpPr>
          <p:nvPr>
            <p:ph type="ctrTitle" idx="4294967295"/>
          </p:nvPr>
        </p:nvSpPr>
        <p:spPr>
          <a:xfrm>
            <a:off x="242100" y="308333"/>
            <a:ext cx="3203200" cy="6294400"/>
          </a:xfrm>
          <a:prstGeom prst="rect">
            <a:avLst/>
          </a:prstGeom>
          <a:noFill/>
          <a:ln>
            <a:noFill/>
          </a:ln>
        </p:spPr>
        <p:txBody>
          <a:bodyPr spcFirstLastPara="1" vert="horz" wrap="square" lIns="121900" tIns="121900" rIns="121900" bIns="121900" rtlCol="0" anchor="ctr" anchorCtr="0">
            <a:noAutofit/>
          </a:bodyPr>
          <a:lstStyle/>
          <a:p>
            <a:pPr>
              <a:lnSpc>
                <a:spcPct val="100000"/>
              </a:lnSpc>
              <a:spcBef>
                <a:spcPts val="0"/>
              </a:spcBef>
              <a:buClr>
                <a:schemeClr val="dk1"/>
              </a:buClr>
              <a:buSzPts val="2800"/>
            </a:pPr>
            <a:r>
              <a:rPr lang="fr" sz="3733" b="1">
                <a:solidFill>
                  <a:schemeClr val="lt1"/>
                </a:solidFill>
                <a:latin typeface="Montserrat"/>
                <a:ea typeface="Montserrat"/>
                <a:cs typeface="Montserrat"/>
                <a:sym typeface="Montserrat"/>
              </a:rPr>
              <a:t>La part individuelle</a:t>
            </a:r>
            <a:endParaRPr sz="3733" b="1">
              <a:solidFill>
                <a:schemeClr val="lt1"/>
              </a:solidFill>
              <a:latin typeface="Montserrat"/>
              <a:ea typeface="Montserrat"/>
              <a:cs typeface="Montserrat"/>
              <a:sym typeface="Montserrat"/>
            </a:endParaRPr>
          </a:p>
          <a:p>
            <a:pPr>
              <a:lnSpc>
                <a:spcPct val="100000"/>
              </a:lnSpc>
              <a:spcBef>
                <a:spcPts val="0"/>
              </a:spcBef>
              <a:buClr>
                <a:schemeClr val="dk1"/>
              </a:buClr>
              <a:buSzPts val="2800"/>
            </a:pPr>
            <a:endParaRPr sz="3733" b="1">
              <a:solidFill>
                <a:srgbClr val="FFFFFF"/>
              </a:solidFill>
              <a:latin typeface="Montserrat"/>
              <a:ea typeface="Montserrat"/>
              <a:cs typeface="Montserrat"/>
              <a:sym typeface="Montserrat"/>
            </a:endParaRPr>
          </a:p>
        </p:txBody>
      </p:sp>
      <p:sp>
        <p:nvSpPr>
          <p:cNvPr id="105" name="Google Shape;105;p23"/>
          <p:cNvSpPr/>
          <p:nvPr/>
        </p:nvSpPr>
        <p:spPr>
          <a:xfrm>
            <a:off x="3445500" y="0"/>
            <a:ext cx="9945600" cy="6868400"/>
          </a:xfrm>
          <a:prstGeom prst="roundRect">
            <a:avLst>
              <a:gd name="adj" fmla="val 5359"/>
            </a:avLst>
          </a:prstGeom>
          <a:solidFill>
            <a:srgbClr val="FFFFFF"/>
          </a:solidFill>
          <a:ln>
            <a:noFill/>
          </a:ln>
        </p:spPr>
        <p:txBody>
          <a:bodyPr spcFirstLastPara="1" wrap="square" lIns="121900" tIns="121900" rIns="121900" bIns="121900" anchor="ctr" anchorCtr="0">
            <a:noAutofit/>
          </a:bodyPr>
          <a:lstStyle/>
          <a:p>
            <a:pPr>
              <a:buClr>
                <a:srgbClr val="000000"/>
              </a:buClr>
              <a:buSzPts val="1100"/>
            </a:pPr>
            <a:endParaRPr sz="1467">
              <a:solidFill>
                <a:srgbClr val="000000"/>
              </a:solidFill>
              <a:latin typeface="Arial"/>
              <a:ea typeface="Arial"/>
              <a:cs typeface="Arial"/>
              <a:sym typeface="Arial"/>
            </a:endParaRPr>
          </a:p>
        </p:txBody>
      </p:sp>
      <p:sp>
        <p:nvSpPr>
          <p:cNvPr id="106" name="Google Shape;106;p23"/>
          <p:cNvSpPr txBox="1"/>
          <p:nvPr/>
        </p:nvSpPr>
        <p:spPr>
          <a:xfrm>
            <a:off x="3685000" y="377633"/>
            <a:ext cx="8253600" cy="6155600"/>
          </a:xfrm>
          <a:prstGeom prst="rect">
            <a:avLst/>
          </a:prstGeom>
          <a:noFill/>
          <a:ln>
            <a:noFill/>
          </a:ln>
        </p:spPr>
        <p:txBody>
          <a:bodyPr spcFirstLastPara="1" wrap="square" lIns="91433" tIns="91433" rIns="91433" bIns="91433" anchor="t" anchorCtr="0">
            <a:noAutofit/>
          </a:bodyPr>
          <a:lstStyle/>
          <a:p>
            <a:pPr marL="609585">
              <a:buClr>
                <a:srgbClr val="000000"/>
              </a:buClr>
              <a:buSzPts val="1600"/>
            </a:pPr>
            <a:r>
              <a:rPr lang="fr" sz="2400" b="1" dirty="0">
                <a:solidFill>
                  <a:srgbClr val="320096"/>
                </a:solidFill>
                <a:latin typeface="Montserrat"/>
                <a:ea typeface="Montserrat"/>
                <a:cs typeface="Montserrat"/>
                <a:sym typeface="Montserrat"/>
              </a:rPr>
              <a:t>Pourquoi ?</a:t>
            </a:r>
            <a:endParaRPr sz="2400" b="1" dirty="0">
              <a:solidFill>
                <a:srgbClr val="320096"/>
              </a:solidFill>
              <a:latin typeface="Montserrat"/>
              <a:ea typeface="Montserrat"/>
              <a:cs typeface="Montserrat"/>
              <a:sym typeface="Montserrat"/>
            </a:endParaRPr>
          </a:p>
          <a:p>
            <a:pPr>
              <a:buClr>
                <a:srgbClr val="000000"/>
              </a:buClr>
              <a:buSzPts val="1600"/>
            </a:pPr>
            <a:endParaRPr sz="1733" b="1" dirty="0">
              <a:solidFill>
                <a:srgbClr val="320096"/>
              </a:solidFill>
              <a:latin typeface="Montserrat"/>
              <a:ea typeface="Montserrat"/>
              <a:cs typeface="Montserrat"/>
              <a:sym typeface="Montserrat"/>
            </a:endParaRPr>
          </a:p>
          <a:p>
            <a:pPr marL="457189" indent="-330192">
              <a:buClr>
                <a:schemeClr val="dk1"/>
              </a:buClr>
              <a:buSzPts val="1300"/>
              <a:buFont typeface="Montserrat"/>
              <a:buChar char="●"/>
            </a:pPr>
            <a:r>
              <a:rPr lang="fr" sz="1733" dirty="0">
                <a:solidFill>
                  <a:schemeClr val="dk1"/>
                </a:solidFill>
                <a:latin typeface="Montserrat"/>
                <a:ea typeface="Montserrat"/>
                <a:cs typeface="Montserrat"/>
                <a:sym typeface="Montserrat"/>
              </a:rPr>
              <a:t>Accompagner progressivement les jeunes vers des choix individuels et autonomes.</a:t>
            </a:r>
            <a:endParaRPr sz="1733" dirty="0">
              <a:solidFill>
                <a:schemeClr val="dk1"/>
              </a:solidFill>
              <a:latin typeface="Montserrat"/>
              <a:ea typeface="Montserrat"/>
              <a:cs typeface="Montserrat"/>
              <a:sym typeface="Montserrat"/>
            </a:endParaRPr>
          </a:p>
          <a:p>
            <a:pPr>
              <a:buClr>
                <a:srgbClr val="000000"/>
              </a:buClr>
              <a:buSzPts val="1600"/>
            </a:pPr>
            <a:endParaRPr sz="1733" b="1" dirty="0">
              <a:solidFill>
                <a:srgbClr val="320096"/>
              </a:solidFill>
              <a:latin typeface="Montserrat"/>
              <a:ea typeface="Montserrat"/>
              <a:cs typeface="Montserrat"/>
              <a:sym typeface="Montserrat"/>
            </a:endParaRPr>
          </a:p>
          <a:p>
            <a:pPr marL="609585">
              <a:buClr>
                <a:srgbClr val="000000"/>
              </a:buClr>
              <a:buSzPts val="1600"/>
            </a:pPr>
            <a:r>
              <a:rPr lang="fr" sz="2400" b="1" dirty="0">
                <a:solidFill>
                  <a:srgbClr val="320096"/>
                </a:solidFill>
                <a:latin typeface="Montserrat"/>
                <a:ea typeface="Montserrat"/>
                <a:cs typeface="Montserrat"/>
                <a:sym typeface="Montserrat"/>
              </a:rPr>
              <a:t>Comment ? </a:t>
            </a:r>
            <a:endParaRPr sz="2400" b="1" dirty="0">
              <a:solidFill>
                <a:srgbClr val="320096"/>
              </a:solidFill>
              <a:latin typeface="Montserrat"/>
              <a:ea typeface="Montserrat"/>
              <a:cs typeface="Montserrat"/>
              <a:sym typeface="Montserrat"/>
            </a:endParaRPr>
          </a:p>
          <a:p>
            <a:pPr>
              <a:lnSpc>
                <a:spcPct val="90000"/>
              </a:lnSpc>
            </a:pPr>
            <a:endParaRPr sz="1733" b="1" dirty="0">
              <a:solidFill>
                <a:schemeClr val="dk1"/>
              </a:solidFill>
              <a:latin typeface="Montserrat"/>
              <a:ea typeface="Montserrat"/>
              <a:cs typeface="Montserrat"/>
              <a:sym typeface="Montserrat"/>
            </a:endParaRPr>
          </a:p>
          <a:p>
            <a:pPr marL="457189" indent="-330192">
              <a:buClr>
                <a:schemeClr val="dk1"/>
              </a:buClr>
              <a:buSzPts val="1300"/>
              <a:buFont typeface="Montserrat"/>
              <a:buChar char="●"/>
            </a:pPr>
            <a:r>
              <a:rPr lang="fr" sz="1733" dirty="0">
                <a:solidFill>
                  <a:schemeClr val="dk1"/>
                </a:solidFill>
                <a:latin typeface="Montserrat"/>
                <a:ea typeface="Montserrat"/>
                <a:cs typeface="Montserrat"/>
                <a:sym typeface="Montserrat"/>
              </a:rPr>
              <a:t>La proposition culturelle ciblée sur le profil des moins de 18 ans est mise en ligne par l’acteur culturel </a:t>
            </a:r>
            <a:r>
              <a:rPr lang="fr" sz="1733" i="1" dirty="0">
                <a:solidFill>
                  <a:schemeClr val="dk1"/>
                </a:solidFill>
                <a:latin typeface="Montserrat"/>
                <a:ea typeface="Montserrat"/>
                <a:cs typeface="Montserrat"/>
                <a:sym typeface="Montserrat"/>
              </a:rPr>
              <a:t>via </a:t>
            </a:r>
            <a:r>
              <a:rPr lang="fr" sz="1733" dirty="0">
                <a:solidFill>
                  <a:schemeClr val="dk1"/>
                </a:solidFill>
                <a:latin typeface="Montserrat"/>
                <a:ea typeface="Montserrat"/>
                <a:cs typeface="Montserrat"/>
                <a:sym typeface="Montserrat"/>
              </a:rPr>
              <a:t>son compte pass Culture Pro.</a:t>
            </a:r>
            <a:endParaRPr sz="1733" dirty="0">
              <a:solidFill>
                <a:schemeClr val="dk1"/>
              </a:solidFill>
              <a:latin typeface="Montserrat"/>
              <a:ea typeface="Montserrat"/>
              <a:cs typeface="Montserrat"/>
              <a:sym typeface="Montserrat"/>
            </a:endParaRPr>
          </a:p>
          <a:p>
            <a:pPr marL="457189" indent="-330192">
              <a:buClr>
                <a:schemeClr val="dk1"/>
              </a:buClr>
              <a:buSzPts val="1300"/>
              <a:buFont typeface="Montserrat"/>
              <a:buChar char="●"/>
            </a:pPr>
            <a:r>
              <a:rPr lang="fr" sz="1733" dirty="0">
                <a:solidFill>
                  <a:schemeClr val="dk1"/>
                </a:solidFill>
                <a:latin typeface="Montserrat"/>
                <a:ea typeface="Montserrat"/>
                <a:cs typeface="Montserrat"/>
                <a:sym typeface="Montserrat"/>
              </a:rPr>
              <a:t>Le jeune la sélectionne </a:t>
            </a:r>
            <a:r>
              <a:rPr lang="fr" sz="1733" i="1" dirty="0">
                <a:solidFill>
                  <a:schemeClr val="dk1"/>
                </a:solidFill>
                <a:latin typeface="Montserrat"/>
                <a:ea typeface="Montserrat"/>
                <a:cs typeface="Montserrat"/>
                <a:sym typeface="Montserrat"/>
              </a:rPr>
              <a:t>via </a:t>
            </a:r>
            <a:r>
              <a:rPr lang="fr" sz="1733" dirty="0">
                <a:solidFill>
                  <a:schemeClr val="dk1"/>
                </a:solidFill>
                <a:latin typeface="Montserrat"/>
                <a:ea typeface="Montserrat"/>
                <a:cs typeface="Montserrat"/>
                <a:sym typeface="Montserrat"/>
              </a:rPr>
              <a:t>son compte pass Culture.</a:t>
            </a:r>
            <a:endParaRPr sz="1733" b="1" dirty="0">
              <a:solidFill>
                <a:schemeClr val="dk1"/>
              </a:solidFill>
              <a:latin typeface="Montserrat"/>
              <a:ea typeface="Montserrat"/>
              <a:cs typeface="Montserrat"/>
              <a:sym typeface="Montserrat"/>
            </a:endParaRPr>
          </a:p>
          <a:p>
            <a:pPr>
              <a:lnSpc>
                <a:spcPct val="90000"/>
              </a:lnSpc>
              <a:buClr>
                <a:srgbClr val="000000"/>
              </a:buClr>
              <a:buSzPts val="1400"/>
            </a:pPr>
            <a:endParaRPr sz="1733" dirty="0">
              <a:solidFill>
                <a:schemeClr val="dk1"/>
              </a:solidFill>
              <a:latin typeface="Montserrat"/>
              <a:ea typeface="Montserrat"/>
              <a:cs typeface="Montserrat"/>
              <a:sym typeface="Montserrat"/>
            </a:endParaRPr>
          </a:p>
          <a:p>
            <a:pPr marL="609585">
              <a:lnSpc>
                <a:spcPct val="90000"/>
              </a:lnSpc>
              <a:buClr>
                <a:schemeClr val="dk1"/>
              </a:buClr>
              <a:buSzPts val="800"/>
            </a:pPr>
            <a:r>
              <a:rPr lang="fr" sz="2400" b="1" dirty="0">
                <a:solidFill>
                  <a:srgbClr val="320096"/>
                </a:solidFill>
                <a:latin typeface="Montserrat"/>
                <a:ea typeface="Montserrat"/>
                <a:cs typeface="Montserrat"/>
                <a:sym typeface="Montserrat"/>
              </a:rPr>
              <a:t>Quoi ?</a:t>
            </a:r>
            <a:r>
              <a:rPr lang="fr" sz="2400" dirty="0">
                <a:solidFill>
                  <a:schemeClr val="dk1"/>
                </a:solidFill>
                <a:latin typeface="Calibri"/>
                <a:ea typeface="Calibri"/>
                <a:cs typeface="Calibri"/>
                <a:sym typeface="Calibri"/>
              </a:rPr>
              <a:t> </a:t>
            </a:r>
            <a:endParaRPr sz="2400" dirty="0">
              <a:solidFill>
                <a:schemeClr val="dk1"/>
              </a:solidFill>
              <a:latin typeface="Calibri"/>
              <a:ea typeface="Calibri"/>
              <a:cs typeface="Calibri"/>
              <a:sym typeface="Calibri"/>
            </a:endParaRPr>
          </a:p>
          <a:p>
            <a:pPr>
              <a:lnSpc>
                <a:spcPct val="90000"/>
              </a:lnSpc>
              <a:buClr>
                <a:schemeClr val="dk1"/>
              </a:buClr>
              <a:buSzPts val="800"/>
            </a:pPr>
            <a:endParaRPr sz="1733" dirty="0">
              <a:solidFill>
                <a:schemeClr val="dk1"/>
              </a:solidFill>
              <a:latin typeface="Calibri"/>
              <a:ea typeface="Calibri"/>
              <a:cs typeface="Calibri"/>
              <a:sym typeface="Calibri"/>
            </a:endParaRPr>
          </a:p>
          <a:p>
            <a:pPr marL="457189" indent="-330192">
              <a:lnSpc>
                <a:spcPct val="90000"/>
              </a:lnSpc>
              <a:buClr>
                <a:schemeClr val="dk1"/>
              </a:buClr>
              <a:buSzPts val="1300"/>
              <a:buFont typeface="Montserrat"/>
              <a:buChar char="●"/>
            </a:pPr>
            <a:r>
              <a:rPr lang="fr" sz="1733" dirty="0">
                <a:solidFill>
                  <a:schemeClr val="dk1"/>
                </a:solidFill>
                <a:latin typeface="Montserrat"/>
                <a:ea typeface="Montserrat"/>
                <a:cs typeface="Montserrat"/>
                <a:sym typeface="Montserrat"/>
              </a:rPr>
              <a:t>L’ensemble des offres de sorties et de biens culturels éligibles aux 18 ans, en dehors des offres numériques payantes (streaming vidéo ou musical…) et des jeux vidéo.</a:t>
            </a:r>
            <a:endParaRPr sz="1733" dirty="0">
              <a:solidFill>
                <a:schemeClr val="dk1"/>
              </a:solidFill>
              <a:latin typeface="Montserrat"/>
              <a:ea typeface="Montserrat"/>
              <a:cs typeface="Montserrat"/>
              <a:sym typeface="Montserrat"/>
            </a:endParaRPr>
          </a:p>
          <a:p>
            <a:pPr marL="609585">
              <a:lnSpc>
                <a:spcPct val="90000"/>
              </a:lnSpc>
            </a:pPr>
            <a:endParaRPr sz="1733" dirty="0">
              <a:solidFill>
                <a:schemeClr val="dk1"/>
              </a:solidFill>
              <a:latin typeface="Montserrat"/>
              <a:ea typeface="Montserrat"/>
              <a:cs typeface="Montserrat"/>
              <a:sym typeface="Montserrat"/>
            </a:endParaRPr>
          </a:p>
          <a:p>
            <a:pPr>
              <a:lnSpc>
                <a:spcPct val="90000"/>
              </a:lnSpc>
              <a:buClr>
                <a:srgbClr val="000000"/>
              </a:buClr>
              <a:buSzPts val="1500"/>
            </a:pPr>
            <a:endParaRPr sz="1600" dirty="0">
              <a:solidFill>
                <a:schemeClr val="dk1"/>
              </a:solidFill>
              <a:latin typeface="Montserrat"/>
              <a:ea typeface="Montserrat"/>
              <a:cs typeface="Montserrat"/>
              <a:sym typeface="Montserrat"/>
            </a:endParaRPr>
          </a:p>
          <a:p>
            <a:pPr>
              <a:lnSpc>
                <a:spcPct val="90000"/>
              </a:lnSpc>
              <a:buClr>
                <a:srgbClr val="000000"/>
              </a:buClr>
              <a:buSzPts val="1500"/>
            </a:pPr>
            <a:endParaRPr sz="1600" dirty="0">
              <a:solidFill>
                <a:schemeClr val="dk1"/>
              </a:solidFill>
              <a:latin typeface="Montserrat"/>
              <a:ea typeface="Montserrat"/>
              <a:cs typeface="Montserrat"/>
              <a:sym typeface="Montserrat"/>
            </a:endParaRPr>
          </a:p>
          <a:p>
            <a:pPr>
              <a:lnSpc>
                <a:spcPct val="90000"/>
              </a:lnSpc>
              <a:buClr>
                <a:srgbClr val="000000"/>
              </a:buClr>
              <a:buSzPts val="1500"/>
            </a:pPr>
            <a:endParaRPr sz="1600" dirty="0">
              <a:solidFill>
                <a:schemeClr val="dk1"/>
              </a:solidFill>
              <a:latin typeface="Montserrat"/>
              <a:ea typeface="Montserrat"/>
              <a:cs typeface="Montserrat"/>
              <a:sym typeface="Montserrat"/>
            </a:endParaRPr>
          </a:p>
          <a:p>
            <a:pPr>
              <a:lnSpc>
                <a:spcPct val="90000"/>
              </a:lnSpc>
              <a:buClr>
                <a:srgbClr val="000000"/>
              </a:buClr>
              <a:buSzPts val="1500"/>
            </a:pPr>
            <a:endParaRPr sz="1600" dirty="0">
              <a:solidFill>
                <a:schemeClr val="dk1"/>
              </a:solidFill>
              <a:latin typeface="Montserrat"/>
              <a:ea typeface="Montserrat"/>
              <a:cs typeface="Montserrat"/>
              <a:sym typeface="Montserrat"/>
            </a:endParaRPr>
          </a:p>
          <a:p>
            <a:pPr>
              <a:lnSpc>
                <a:spcPct val="90000"/>
              </a:lnSpc>
              <a:buClr>
                <a:srgbClr val="000000"/>
              </a:buClr>
              <a:buSzPts val="1500"/>
            </a:pPr>
            <a:endParaRPr sz="1600" dirty="0">
              <a:solidFill>
                <a:schemeClr val="dk1"/>
              </a:solidFill>
              <a:latin typeface="Montserrat"/>
              <a:ea typeface="Montserrat"/>
              <a:cs typeface="Montserrat"/>
              <a:sym typeface="Montserrat"/>
            </a:endParaRPr>
          </a:p>
        </p:txBody>
      </p:sp>
      <p:sp>
        <p:nvSpPr>
          <p:cNvPr id="107" name="Google Shape;107;p23"/>
          <p:cNvSpPr txBox="1"/>
          <p:nvPr/>
        </p:nvSpPr>
        <p:spPr>
          <a:xfrm>
            <a:off x="7437833" y="4924138"/>
            <a:ext cx="4754400" cy="1569454"/>
          </a:xfrm>
          <a:prstGeom prst="rect">
            <a:avLst/>
          </a:prstGeom>
          <a:noFill/>
          <a:ln>
            <a:noFill/>
          </a:ln>
        </p:spPr>
        <p:txBody>
          <a:bodyPr spcFirstLastPara="1" wrap="square" lIns="91433" tIns="91433" rIns="91433" bIns="91433" anchor="t" anchorCtr="0">
            <a:spAutoFit/>
          </a:bodyPr>
          <a:lstStyle/>
          <a:p>
            <a:pPr>
              <a:lnSpc>
                <a:spcPct val="90000"/>
              </a:lnSpc>
              <a:buClr>
                <a:srgbClr val="000000"/>
              </a:buClr>
              <a:buSzPts val="1600"/>
            </a:pPr>
            <a:r>
              <a:rPr lang="fr" sz="2400" b="1">
                <a:solidFill>
                  <a:srgbClr val="320096"/>
                </a:solidFill>
                <a:latin typeface="Montserrat"/>
                <a:ea typeface="Montserrat"/>
                <a:cs typeface="Montserrat"/>
                <a:sym typeface="Montserrat"/>
              </a:rPr>
              <a:t>     Quand ?</a:t>
            </a:r>
            <a:endParaRPr sz="2400" b="1">
              <a:solidFill>
                <a:srgbClr val="320096"/>
              </a:solidFill>
              <a:latin typeface="Montserrat"/>
              <a:ea typeface="Montserrat"/>
              <a:cs typeface="Montserrat"/>
              <a:sym typeface="Montserrat"/>
            </a:endParaRPr>
          </a:p>
          <a:p>
            <a:pPr>
              <a:lnSpc>
                <a:spcPct val="90000"/>
              </a:lnSpc>
              <a:buClr>
                <a:srgbClr val="000000"/>
              </a:buClr>
              <a:buSzPts val="1600"/>
            </a:pPr>
            <a:endParaRPr sz="2400" b="1">
              <a:solidFill>
                <a:srgbClr val="320096"/>
              </a:solidFill>
              <a:latin typeface="Montserrat"/>
              <a:ea typeface="Montserrat"/>
              <a:cs typeface="Montserrat"/>
              <a:sym typeface="Montserrat"/>
            </a:endParaRPr>
          </a:p>
          <a:p>
            <a:pPr marL="457189" indent="-330192">
              <a:lnSpc>
                <a:spcPct val="90000"/>
              </a:lnSpc>
              <a:buClr>
                <a:schemeClr val="dk1"/>
              </a:buClr>
              <a:buSzPts val="1300"/>
              <a:buFont typeface="Montserrat"/>
              <a:buChar char="●"/>
            </a:pPr>
            <a:r>
              <a:rPr lang="fr" sz="1733">
                <a:solidFill>
                  <a:schemeClr val="dk1"/>
                </a:solidFill>
                <a:latin typeface="Montserrat"/>
                <a:ea typeface="Montserrat"/>
                <a:cs typeface="Montserrat"/>
                <a:sym typeface="Montserrat"/>
              </a:rPr>
              <a:t>17 ans : à partir du 10 janvier 2022</a:t>
            </a:r>
            <a:endParaRPr sz="1733">
              <a:solidFill>
                <a:schemeClr val="dk1"/>
              </a:solidFill>
              <a:latin typeface="Montserrat"/>
              <a:ea typeface="Montserrat"/>
              <a:cs typeface="Montserrat"/>
              <a:sym typeface="Montserrat"/>
            </a:endParaRPr>
          </a:p>
          <a:p>
            <a:pPr marL="457189" indent="-330192">
              <a:lnSpc>
                <a:spcPct val="90000"/>
              </a:lnSpc>
              <a:buClr>
                <a:schemeClr val="dk1"/>
              </a:buClr>
              <a:buSzPts val="1300"/>
              <a:buFont typeface="Montserrat"/>
              <a:buChar char="●"/>
            </a:pPr>
            <a:r>
              <a:rPr lang="fr" sz="1733">
                <a:solidFill>
                  <a:schemeClr val="dk1"/>
                </a:solidFill>
                <a:latin typeface="Montserrat"/>
                <a:ea typeface="Montserrat"/>
                <a:cs typeface="Montserrat"/>
                <a:sym typeface="Montserrat"/>
              </a:rPr>
              <a:t>16 ans : à partir du 20 janvier 2022</a:t>
            </a:r>
            <a:endParaRPr sz="1733">
              <a:solidFill>
                <a:schemeClr val="dk1"/>
              </a:solidFill>
              <a:latin typeface="Montserrat"/>
              <a:ea typeface="Montserrat"/>
              <a:cs typeface="Montserrat"/>
              <a:sym typeface="Montserrat"/>
            </a:endParaRPr>
          </a:p>
          <a:p>
            <a:pPr marL="457189" indent="-330192">
              <a:lnSpc>
                <a:spcPct val="90000"/>
              </a:lnSpc>
              <a:buClr>
                <a:schemeClr val="dk1"/>
              </a:buClr>
              <a:buSzPts val="1300"/>
              <a:buFont typeface="Montserrat"/>
              <a:buChar char="●"/>
            </a:pPr>
            <a:r>
              <a:rPr lang="fr" sz="1733">
                <a:solidFill>
                  <a:schemeClr val="dk1"/>
                </a:solidFill>
                <a:latin typeface="Montserrat"/>
                <a:ea typeface="Montserrat"/>
                <a:cs typeface="Montserrat"/>
                <a:sym typeface="Montserrat"/>
              </a:rPr>
              <a:t>15 ans : à partir du 31 janvier 2022</a:t>
            </a:r>
            <a:endParaRPr sz="1200">
              <a:solidFill>
                <a:srgbClr val="000000"/>
              </a:solidFill>
              <a:latin typeface="Arial"/>
              <a:ea typeface="Arial"/>
              <a:cs typeface="Arial"/>
              <a:sym typeface="Arial"/>
            </a:endParaRPr>
          </a:p>
        </p:txBody>
      </p:sp>
      <p:sp>
        <p:nvSpPr>
          <p:cNvPr id="108" name="Google Shape;108;p23"/>
          <p:cNvSpPr txBox="1"/>
          <p:nvPr/>
        </p:nvSpPr>
        <p:spPr>
          <a:xfrm>
            <a:off x="3941551" y="4924133"/>
            <a:ext cx="3000000" cy="1569454"/>
          </a:xfrm>
          <a:prstGeom prst="rect">
            <a:avLst/>
          </a:prstGeom>
          <a:noFill/>
          <a:ln>
            <a:noFill/>
          </a:ln>
        </p:spPr>
        <p:txBody>
          <a:bodyPr spcFirstLastPara="1" wrap="square" lIns="91433" tIns="91433" rIns="91433" bIns="91433" anchor="t" anchorCtr="0">
            <a:spAutoFit/>
          </a:bodyPr>
          <a:lstStyle/>
          <a:p>
            <a:pPr>
              <a:lnSpc>
                <a:spcPct val="90000"/>
              </a:lnSpc>
              <a:buClr>
                <a:srgbClr val="000000"/>
              </a:buClr>
              <a:buSzPts val="1600"/>
            </a:pPr>
            <a:r>
              <a:rPr lang="fr" sz="2400" b="1">
                <a:solidFill>
                  <a:srgbClr val="320096"/>
                </a:solidFill>
                <a:latin typeface="Montserrat"/>
                <a:ea typeface="Montserrat"/>
                <a:cs typeface="Montserrat"/>
                <a:sym typeface="Montserrat"/>
              </a:rPr>
              <a:t>     Combien ?</a:t>
            </a:r>
            <a:r>
              <a:rPr lang="fr" sz="2400">
                <a:solidFill>
                  <a:schemeClr val="dk1"/>
                </a:solidFill>
                <a:latin typeface="Calibri"/>
                <a:ea typeface="Calibri"/>
                <a:cs typeface="Calibri"/>
                <a:sym typeface="Calibri"/>
              </a:rPr>
              <a:t> </a:t>
            </a:r>
            <a:endParaRPr sz="2400">
              <a:solidFill>
                <a:schemeClr val="dk1"/>
              </a:solidFill>
              <a:latin typeface="Calibri"/>
              <a:ea typeface="Calibri"/>
              <a:cs typeface="Calibri"/>
              <a:sym typeface="Calibri"/>
            </a:endParaRPr>
          </a:p>
          <a:p>
            <a:pPr>
              <a:lnSpc>
                <a:spcPct val="90000"/>
              </a:lnSpc>
              <a:buClr>
                <a:srgbClr val="000000"/>
              </a:buClr>
              <a:buSzPts val="1600"/>
            </a:pPr>
            <a:endParaRPr sz="2400">
              <a:solidFill>
                <a:schemeClr val="dk1"/>
              </a:solidFill>
              <a:latin typeface="Calibri"/>
              <a:ea typeface="Calibri"/>
              <a:cs typeface="Calibri"/>
              <a:sym typeface="Calibri"/>
            </a:endParaRPr>
          </a:p>
          <a:p>
            <a:pPr marL="457189" indent="-330192">
              <a:lnSpc>
                <a:spcPct val="90000"/>
              </a:lnSpc>
              <a:buClr>
                <a:schemeClr val="dk1"/>
              </a:buClr>
              <a:buSzPts val="1300"/>
              <a:buFont typeface="Montserrat"/>
              <a:buChar char="●"/>
            </a:pPr>
            <a:r>
              <a:rPr lang="fr" sz="1733">
                <a:solidFill>
                  <a:schemeClr val="dk1"/>
                </a:solidFill>
                <a:latin typeface="Montserrat"/>
                <a:ea typeface="Montserrat"/>
                <a:cs typeface="Montserrat"/>
                <a:sym typeface="Montserrat"/>
              </a:rPr>
              <a:t>17 ans : 30€</a:t>
            </a:r>
            <a:endParaRPr sz="1733">
              <a:solidFill>
                <a:schemeClr val="dk1"/>
              </a:solidFill>
              <a:latin typeface="Montserrat"/>
              <a:ea typeface="Montserrat"/>
              <a:cs typeface="Montserrat"/>
              <a:sym typeface="Montserrat"/>
            </a:endParaRPr>
          </a:p>
          <a:p>
            <a:pPr marL="457189" indent="-330192">
              <a:lnSpc>
                <a:spcPct val="90000"/>
              </a:lnSpc>
              <a:buClr>
                <a:schemeClr val="dk1"/>
              </a:buClr>
              <a:buSzPts val="1300"/>
              <a:buFont typeface="Montserrat"/>
              <a:buChar char="●"/>
            </a:pPr>
            <a:r>
              <a:rPr lang="fr" sz="1733">
                <a:solidFill>
                  <a:schemeClr val="dk1"/>
                </a:solidFill>
                <a:latin typeface="Montserrat"/>
                <a:ea typeface="Montserrat"/>
                <a:cs typeface="Montserrat"/>
                <a:sym typeface="Montserrat"/>
              </a:rPr>
              <a:t>16 ans : 30€</a:t>
            </a:r>
            <a:endParaRPr sz="1733">
              <a:solidFill>
                <a:schemeClr val="dk1"/>
              </a:solidFill>
              <a:latin typeface="Montserrat"/>
              <a:ea typeface="Montserrat"/>
              <a:cs typeface="Montserrat"/>
              <a:sym typeface="Montserrat"/>
            </a:endParaRPr>
          </a:p>
          <a:p>
            <a:pPr marL="457189" indent="-330192">
              <a:lnSpc>
                <a:spcPct val="90000"/>
              </a:lnSpc>
              <a:buClr>
                <a:schemeClr val="dk1"/>
              </a:buClr>
              <a:buSzPts val="1300"/>
              <a:buFont typeface="Montserrat"/>
              <a:buChar char="●"/>
            </a:pPr>
            <a:r>
              <a:rPr lang="fr" sz="1733">
                <a:solidFill>
                  <a:schemeClr val="dk1"/>
                </a:solidFill>
                <a:latin typeface="Montserrat"/>
                <a:ea typeface="Montserrat"/>
                <a:cs typeface="Montserrat"/>
                <a:sym typeface="Montserrat"/>
              </a:rPr>
              <a:t>15 ans : 20€</a:t>
            </a:r>
            <a:endParaRPr sz="1200">
              <a:solidFill>
                <a:srgbClr val="000000"/>
              </a:solidFill>
              <a:latin typeface="Arial"/>
              <a:ea typeface="Arial"/>
              <a:cs typeface="Arial"/>
              <a:sym typeface="Arial"/>
            </a:endParaRPr>
          </a:p>
        </p:txBody>
      </p:sp>
    </p:spTree>
    <p:extLst>
      <p:ext uri="{BB962C8B-B14F-4D97-AF65-F5344CB8AC3E}">
        <p14:creationId xmlns:p14="http://schemas.microsoft.com/office/powerpoint/2010/main" val="3057999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idx="4294967295"/>
          </p:nvPr>
        </p:nvSpPr>
        <p:spPr>
          <a:xfrm>
            <a:off x="242100" y="308325"/>
            <a:ext cx="3203200" cy="6294400"/>
          </a:xfrm>
          <a:prstGeom prst="rect">
            <a:avLst/>
          </a:prstGeom>
          <a:noFill/>
          <a:ln>
            <a:noFill/>
          </a:ln>
        </p:spPr>
        <p:txBody>
          <a:bodyPr spcFirstLastPara="1" vert="horz" wrap="square" lIns="121900" tIns="121900" rIns="121900" bIns="121900" rtlCol="0" anchor="ctr" anchorCtr="0">
            <a:noAutofit/>
          </a:bodyPr>
          <a:lstStyle/>
          <a:p>
            <a:pPr>
              <a:lnSpc>
                <a:spcPct val="100000"/>
              </a:lnSpc>
              <a:spcBef>
                <a:spcPts val="0"/>
              </a:spcBef>
              <a:buClr>
                <a:schemeClr val="dk1"/>
              </a:buClr>
              <a:buSzPts val="2800"/>
            </a:pPr>
            <a:r>
              <a:rPr lang="fr" sz="3733" b="1">
                <a:solidFill>
                  <a:schemeClr val="lt1"/>
                </a:solidFill>
                <a:latin typeface="Montserrat"/>
                <a:ea typeface="Montserrat"/>
                <a:cs typeface="Montserrat"/>
                <a:sym typeface="Montserrat"/>
              </a:rPr>
              <a:t>La part collective</a:t>
            </a:r>
            <a:endParaRPr sz="3733" b="1">
              <a:solidFill>
                <a:schemeClr val="lt1"/>
              </a:solidFill>
              <a:latin typeface="Montserrat"/>
              <a:ea typeface="Montserrat"/>
              <a:cs typeface="Montserrat"/>
              <a:sym typeface="Montserrat"/>
            </a:endParaRPr>
          </a:p>
        </p:txBody>
      </p:sp>
      <p:sp>
        <p:nvSpPr>
          <p:cNvPr id="127" name="Google Shape;127;p25"/>
          <p:cNvSpPr/>
          <p:nvPr/>
        </p:nvSpPr>
        <p:spPr>
          <a:xfrm>
            <a:off x="2989651" y="0"/>
            <a:ext cx="10401600" cy="6868400"/>
          </a:xfrm>
          <a:prstGeom prst="roundRect">
            <a:avLst>
              <a:gd name="adj" fmla="val 5359"/>
            </a:avLst>
          </a:prstGeom>
          <a:solidFill>
            <a:srgbClr val="FFFFFF"/>
          </a:solidFill>
          <a:ln>
            <a:noFill/>
          </a:ln>
        </p:spPr>
        <p:txBody>
          <a:bodyPr spcFirstLastPara="1" wrap="square" lIns="121900" tIns="121900" rIns="121900" bIns="121900" anchor="ctr" anchorCtr="0">
            <a:noAutofit/>
          </a:bodyPr>
          <a:lstStyle/>
          <a:p>
            <a:pPr>
              <a:buClr>
                <a:srgbClr val="000000"/>
              </a:buClr>
              <a:buSzPts val="1100"/>
            </a:pPr>
            <a:endParaRPr sz="1467">
              <a:solidFill>
                <a:srgbClr val="000000"/>
              </a:solidFill>
              <a:latin typeface="Arial"/>
              <a:ea typeface="Arial"/>
              <a:cs typeface="Arial"/>
              <a:sym typeface="Arial"/>
            </a:endParaRPr>
          </a:p>
        </p:txBody>
      </p:sp>
      <p:sp>
        <p:nvSpPr>
          <p:cNvPr id="128" name="Google Shape;128;p25"/>
          <p:cNvSpPr txBox="1"/>
          <p:nvPr/>
        </p:nvSpPr>
        <p:spPr>
          <a:xfrm>
            <a:off x="3445500" y="160535"/>
            <a:ext cx="8746400" cy="6340400"/>
          </a:xfrm>
          <a:prstGeom prst="rect">
            <a:avLst/>
          </a:prstGeom>
          <a:noFill/>
          <a:ln>
            <a:noFill/>
          </a:ln>
        </p:spPr>
        <p:txBody>
          <a:bodyPr spcFirstLastPara="1" wrap="square" lIns="121900" tIns="121900" rIns="121900" bIns="121900" anchor="t" anchorCtr="0">
            <a:noAutofit/>
          </a:bodyPr>
          <a:lstStyle/>
          <a:p>
            <a:pPr>
              <a:buClr>
                <a:srgbClr val="000000"/>
              </a:buClr>
              <a:buSzPts val="1200"/>
            </a:pPr>
            <a:r>
              <a:rPr lang="fr" sz="1600" b="1" dirty="0">
                <a:solidFill>
                  <a:srgbClr val="320096"/>
                </a:solidFill>
                <a:latin typeface="Montserrat"/>
                <a:ea typeface="Montserrat"/>
                <a:cs typeface="Montserrat"/>
                <a:sym typeface="Montserrat"/>
              </a:rPr>
              <a:t>Pourquoi ?</a:t>
            </a:r>
            <a:endParaRPr sz="2400" dirty="0"/>
          </a:p>
          <a:p>
            <a:pPr algn="just">
              <a:buClr>
                <a:srgbClr val="000000"/>
              </a:buClr>
              <a:buSzPts val="1200"/>
            </a:pPr>
            <a:r>
              <a:rPr lang="fr" sz="1600" dirty="0">
                <a:solidFill>
                  <a:schemeClr val="dk1"/>
                </a:solidFill>
                <a:latin typeface="Montserrat"/>
                <a:ea typeface="Montserrat"/>
                <a:cs typeface="Montserrat"/>
                <a:sym typeface="Montserrat"/>
              </a:rPr>
              <a:t>La part collective du pass Culture est exclusivement dédiée au financement d’activités d’éducation artistique et culturelle effectuées en groupe et encadrées par des professeurs (cf. article 4-2 du décret).</a:t>
            </a:r>
            <a:endParaRPr sz="1600" dirty="0">
              <a:solidFill>
                <a:schemeClr val="dk1"/>
              </a:solidFill>
              <a:latin typeface="Montserrat"/>
              <a:ea typeface="Montserrat"/>
              <a:cs typeface="Montserrat"/>
              <a:sym typeface="Montserrat"/>
            </a:endParaRPr>
          </a:p>
          <a:p>
            <a:pPr marL="609585" algn="just">
              <a:buClr>
                <a:srgbClr val="000000"/>
              </a:buClr>
              <a:buSzPts val="1200"/>
            </a:pPr>
            <a:endParaRPr sz="1600" dirty="0">
              <a:solidFill>
                <a:schemeClr val="dk1"/>
              </a:solidFill>
              <a:latin typeface="Montserrat"/>
              <a:ea typeface="Montserrat"/>
              <a:cs typeface="Montserrat"/>
              <a:sym typeface="Montserrat"/>
            </a:endParaRPr>
          </a:p>
          <a:p>
            <a:pPr algn="just">
              <a:buClr>
                <a:srgbClr val="000000"/>
              </a:buClr>
              <a:buSzPts val="1200"/>
            </a:pPr>
            <a:r>
              <a:rPr lang="fr" sz="1600" b="1" dirty="0">
                <a:solidFill>
                  <a:srgbClr val="320096"/>
                </a:solidFill>
                <a:latin typeface="Montserrat"/>
                <a:ea typeface="Montserrat"/>
                <a:cs typeface="Montserrat"/>
                <a:sym typeface="Montserrat"/>
              </a:rPr>
              <a:t>Comment ? </a:t>
            </a:r>
            <a:endParaRPr sz="2400" dirty="0"/>
          </a:p>
          <a:p>
            <a:pPr algn="just">
              <a:buClr>
                <a:srgbClr val="000000"/>
              </a:buClr>
              <a:buSzPts val="1200"/>
            </a:pPr>
            <a:r>
              <a:rPr lang="fr" sz="1600" dirty="0">
                <a:solidFill>
                  <a:schemeClr val="dk1"/>
                </a:solidFill>
                <a:latin typeface="Montserrat"/>
                <a:ea typeface="Montserrat"/>
                <a:cs typeface="Montserrat"/>
                <a:sym typeface="Montserrat"/>
              </a:rPr>
              <a:t>En permettant, </a:t>
            </a:r>
            <a:r>
              <a:rPr lang="fr" sz="1600" i="1" dirty="0">
                <a:solidFill>
                  <a:schemeClr val="dk1"/>
                </a:solidFill>
                <a:latin typeface="Montserrat"/>
                <a:ea typeface="Montserrat"/>
                <a:cs typeface="Montserrat"/>
                <a:sym typeface="Montserrat"/>
              </a:rPr>
              <a:t>via </a:t>
            </a:r>
            <a:r>
              <a:rPr lang="fr" sz="1600" dirty="0">
                <a:solidFill>
                  <a:schemeClr val="dk1"/>
                </a:solidFill>
                <a:latin typeface="Montserrat"/>
                <a:ea typeface="Montserrat"/>
                <a:cs typeface="Montserrat"/>
                <a:sym typeface="Montserrat"/>
              </a:rPr>
              <a:t>ADAGE, de proposer aux </a:t>
            </a:r>
            <a:r>
              <a:rPr lang="fr" sz="1600" b="1" dirty="0">
                <a:solidFill>
                  <a:schemeClr val="dk1"/>
                </a:solidFill>
                <a:latin typeface="Montserrat"/>
                <a:ea typeface="Montserrat"/>
                <a:cs typeface="Montserrat"/>
                <a:sym typeface="Montserrat"/>
              </a:rPr>
              <a:t>rédacteurs de projet</a:t>
            </a:r>
            <a:r>
              <a:rPr lang="fr" sz="1600" dirty="0">
                <a:solidFill>
                  <a:schemeClr val="dk1"/>
                </a:solidFill>
                <a:latin typeface="Montserrat"/>
                <a:ea typeface="Montserrat"/>
                <a:cs typeface="Montserrat"/>
                <a:sym typeface="Montserrat"/>
              </a:rPr>
              <a:t> de réserver des offres collectives proposées par les acteurs culturels.</a:t>
            </a:r>
            <a:endParaRPr sz="1600" b="1" dirty="0">
              <a:solidFill>
                <a:schemeClr val="dk1"/>
              </a:solidFill>
              <a:latin typeface="Montserrat"/>
              <a:ea typeface="Montserrat"/>
              <a:cs typeface="Montserrat"/>
              <a:sym typeface="Montserrat"/>
            </a:endParaRPr>
          </a:p>
          <a:p>
            <a:pPr>
              <a:lnSpc>
                <a:spcPct val="90000"/>
              </a:lnSpc>
              <a:buClr>
                <a:srgbClr val="000000"/>
              </a:buClr>
              <a:buSzPts val="1200"/>
            </a:pPr>
            <a:endParaRPr sz="1600" dirty="0">
              <a:solidFill>
                <a:schemeClr val="dk1"/>
              </a:solidFill>
              <a:latin typeface="Montserrat"/>
              <a:ea typeface="Montserrat"/>
              <a:cs typeface="Montserrat"/>
              <a:sym typeface="Montserrat"/>
            </a:endParaRPr>
          </a:p>
          <a:p>
            <a:pPr>
              <a:lnSpc>
                <a:spcPct val="90000"/>
              </a:lnSpc>
              <a:buClr>
                <a:srgbClr val="000000"/>
              </a:buClr>
              <a:buSzPts val="1200"/>
            </a:pPr>
            <a:r>
              <a:rPr lang="fr" sz="1600" b="1" dirty="0">
                <a:solidFill>
                  <a:srgbClr val="320096"/>
                </a:solidFill>
                <a:latin typeface="Montserrat"/>
                <a:ea typeface="Montserrat"/>
                <a:cs typeface="Montserrat"/>
                <a:sym typeface="Montserrat"/>
              </a:rPr>
              <a:t>Quoi ?</a:t>
            </a:r>
            <a:endParaRPr sz="1600" dirty="0">
              <a:solidFill>
                <a:schemeClr val="dk1"/>
              </a:solidFill>
              <a:latin typeface="Montserrat"/>
              <a:ea typeface="Montserrat"/>
              <a:cs typeface="Montserrat"/>
              <a:sym typeface="Montserrat"/>
            </a:endParaRPr>
          </a:p>
          <a:p>
            <a:pPr>
              <a:lnSpc>
                <a:spcPct val="90000"/>
              </a:lnSpc>
            </a:pPr>
            <a:r>
              <a:rPr lang="fr" sz="1600" i="1" dirty="0">
                <a:solidFill>
                  <a:schemeClr val="dk1"/>
                </a:solidFill>
                <a:latin typeface="Montserrat"/>
                <a:ea typeface="Montserrat"/>
                <a:cs typeface="Montserrat"/>
                <a:sym typeface="Montserrat"/>
              </a:rPr>
              <a:t>Dans un premier temps</a:t>
            </a:r>
            <a:r>
              <a:rPr lang="fr" sz="1600" dirty="0">
                <a:solidFill>
                  <a:schemeClr val="dk1"/>
                </a:solidFill>
                <a:latin typeface="Montserrat"/>
                <a:ea typeface="Montserrat"/>
                <a:cs typeface="Montserrat"/>
                <a:sym typeface="Montserrat"/>
              </a:rPr>
              <a:t> uniquement des </a:t>
            </a:r>
            <a:r>
              <a:rPr lang="fr" sz="1600" b="1" dirty="0">
                <a:solidFill>
                  <a:schemeClr val="dk1"/>
                </a:solidFill>
                <a:latin typeface="Montserrat"/>
                <a:ea typeface="Montserrat"/>
                <a:cs typeface="Montserrat"/>
                <a:sym typeface="Montserrat"/>
              </a:rPr>
              <a:t>propositions culturelles datées forfaitaires</a:t>
            </a:r>
            <a:r>
              <a:rPr lang="fr" sz="1600" dirty="0">
                <a:solidFill>
                  <a:schemeClr val="dk1"/>
                </a:solidFill>
                <a:latin typeface="Montserrat"/>
                <a:ea typeface="Montserrat"/>
                <a:cs typeface="Montserrat"/>
                <a:sym typeface="Montserrat"/>
              </a:rPr>
              <a:t> </a:t>
            </a:r>
            <a:r>
              <a:rPr lang="fr" sz="1600" b="1" dirty="0">
                <a:solidFill>
                  <a:schemeClr val="dk1"/>
                </a:solidFill>
                <a:latin typeface="Montserrat"/>
                <a:ea typeface="Montserrat"/>
                <a:cs typeface="Montserrat"/>
                <a:sym typeface="Montserrat"/>
              </a:rPr>
              <a:t>(sorties ou interventions en classe).</a:t>
            </a:r>
            <a:endParaRPr sz="2400" dirty="0"/>
          </a:p>
          <a:p>
            <a:pPr marL="160863">
              <a:lnSpc>
                <a:spcPct val="90000"/>
              </a:lnSpc>
            </a:pPr>
            <a:endParaRPr sz="1600" dirty="0">
              <a:solidFill>
                <a:schemeClr val="dk1"/>
              </a:solidFill>
              <a:latin typeface="Montserrat"/>
              <a:ea typeface="Montserrat"/>
              <a:cs typeface="Montserrat"/>
              <a:sym typeface="Montserrat"/>
            </a:endParaRPr>
          </a:p>
          <a:p>
            <a:pPr>
              <a:lnSpc>
                <a:spcPct val="90000"/>
              </a:lnSpc>
              <a:buClr>
                <a:schemeClr val="dk1"/>
              </a:buClr>
              <a:buSzPts val="1100"/>
            </a:pPr>
            <a:r>
              <a:rPr lang="fr" sz="1600" b="1" dirty="0">
                <a:solidFill>
                  <a:srgbClr val="320096"/>
                </a:solidFill>
                <a:latin typeface="Montserrat"/>
                <a:ea typeface="Montserrat"/>
                <a:cs typeface="Montserrat"/>
                <a:sym typeface="Montserrat"/>
              </a:rPr>
              <a:t>Combien ?</a:t>
            </a:r>
            <a:r>
              <a:rPr lang="fr" sz="1600" dirty="0">
                <a:solidFill>
                  <a:schemeClr val="dk1"/>
                </a:solidFill>
                <a:latin typeface="Montserrat"/>
                <a:ea typeface="Montserrat"/>
                <a:cs typeface="Montserrat"/>
                <a:sym typeface="Montserrat"/>
              </a:rPr>
              <a:t> </a:t>
            </a:r>
            <a:endParaRPr sz="1600" dirty="0">
              <a:solidFill>
                <a:schemeClr val="dk1"/>
              </a:solidFill>
              <a:latin typeface="Montserrat"/>
              <a:ea typeface="Montserrat"/>
              <a:cs typeface="Montserrat"/>
              <a:sym typeface="Montserrat"/>
            </a:endParaRPr>
          </a:p>
          <a:p>
            <a:pPr>
              <a:lnSpc>
                <a:spcPct val="90000"/>
              </a:lnSpc>
            </a:pPr>
            <a:r>
              <a:rPr lang="fr" sz="1600" dirty="0">
                <a:solidFill>
                  <a:schemeClr val="dk1"/>
                </a:solidFill>
                <a:latin typeface="Montserrat"/>
                <a:ea typeface="Montserrat"/>
                <a:cs typeface="Montserrat"/>
                <a:sym typeface="Montserrat"/>
              </a:rPr>
              <a:t>Un  </a:t>
            </a:r>
            <a:r>
              <a:rPr lang="fr" sz="1600" b="1" dirty="0">
                <a:solidFill>
                  <a:schemeClr val="dk1"/>
                </a:solidFill>
                <a:latin typeface="Montserrat"/>
                <a:ea typeface="Montserrat"/>
                <a:cs typeface="Montserrat"/>
                <a:sym typeface="Montserrat"/>
              </a:rPr>
              <a:t>crédit virtuel </a:t>
            </a:r>
            <a:r>
              <a:rPr lang="fr" sz="1600" dirty="0">
                <a:solidFill>
                  <a:schemeClr val="dk1"/>
                </a:solidFill>
                <a:latin typeface="Montserrat"/>
                <a:ea typeface="Montserrat"/>
                <a:cs typeface="Montserrat"/>
                <a:sym typeface="Montserrat"/>
              </a:rPr>
              <a:t>est attribué annuellement à l’EPLE sur la base de ses effectifs : </a:t>
            </a:r>
            <a:endParaRPr sz="1600" dirty="0">
              <a:solidFill>
                <a:schemeClr val="dk1"/>
              </a:solidFill>
              <a:latin typeface="Montserrat"/>
              <a:ea typeface="Montserrat"/>
              <a:cs typeface="Montserrat"/>
              <a:sym typeface="Montserrat"/>
            </a:endParaRPr>
          </a:p>
          <a:p>
            <a:pPr marL="389457" indent="-228594">
              <a:lnSpc>
                <a:spcPct val="90000"/>
              </a:lnSpc>
              <a:buClr>
                <a:schemeClr val="dk1"/>
              </a:buClr>
              <a:buSzPts val="1700"/>
              <a:buFont typeface="Arial"/>
              <a:buChar char="•"/>
            </a:pPr>
            <a:r>
              <a:rPr lang="fr" sz="1600" dirty="0">
                <a:solidFill>
                  <a:schemeClr val="dk1"/>
                </a:solidFill>
                <a:latin typeface="Montserrat"/>
                <a:ea typeface="Montserrat"/>
                <a:cs typeface="Montserrat"/>
                <a:sym typeface="Montserrat"/>
              </a:rPr>
              <a:t>4</a:t>
            </a:r>
            <a:r>
              <a:rPr lang="fr" sz="1600" baseline="30000" dirty="0">
                <a:solidFill>
                  <a:schemeClr val="dk1"/>
                </a:solidFill>
                <a:latin typeface="Montserrat"/>
                <a:ea typeface="Montserrat"/>
                <a:cs typeface="Montserrat"/>
                <a:sym typeface="Montserrat"/>
              </a:rPr>
              <a:t>e</a:t>
            </a:r>
            <a:r>
              <a:rPr lang="fr" sz="1600" dirty="0">
                <a:solidFill>
                  <a:schemeClr val="dk1"/>
                </a:solidFill>
                <a:latin typeface="Montserrat"/>
                <a:ea typeface="Montserrat"/>
                <a:cs typeface="Montserrat"/>
                <a:sym typeface="Montserrat"/>
              </a:rPr>
              <a:t> et 3</a:t>
            </a:r>
            <a:r>
              <a:rPr lang="fr" sz="1600" baseline="30000" dirty="0">
                <a:solidFill>
                  <a:schemeClr val="dk1"/>
                </a:solidFill>
                <a:latin typeface="Montserrat"/>
                <a:ea typeface="Montserrat"/>
                <a:cs typeface="Montserrat"/>
                <a:sym typeface="Montserrat"/>
              </a:rPr>
              <a:t>e</a:t>
            </a:r>
            <a:r>
              <a:rPr lang="fr" sz="1600" dirty="0">
                <a:solidFill>
                  <a:schemeClr val="dk1"/>
                </a:solidFill>
                <a:latin typeface="Montserrat"/>
                <a:ea typeface="Montserrat"/>
                <a:cs typeface="Montserrat"/>
                <a:sym typeface="Montserrat"/>
              </a:rPr>
              <a:t> : 25€ par élève (</a:t>
            </a:r>
            <a:r>
              <a:rPr lang="fr" sz="1600" b="1" dirty="0">
                <a:solidFill>
                  <a:schemeClr val="dk1"/>
                </a:solidFill>
                <a:latin typeface="Montserrat"/>
                <a:ea typeface="Montserrat"/>
                <a:cs typeface="Montserrat"/>
                <a:sym typeface="Montserrat"/>
              </a:rPr>
              <a:t>15 euros </a:t>
            </a:r>
            <a:r>
              <a:rPr lang="fr" sz="1600" dirty="0">
                <a:solidFill>
                  <a:schemeClr val="dk1"/>
                </a:solidFill>
                <a:latin typeface="Montserrat"/>
                <a:ea typeface="Montserrat"/>
                <a:cs typeface="Montserrat"/>
                <a:sym typeface="Montserrat"/>
              </a:rPr>
              <a:t>au 1</a:t>
            </a:r>
            <a:r>
              <a:rPr lang="fr" sz="1600" baseline="30000" dirty="0">
                <a:solidFill>
                  <a:schemeClr val="dk1"/>
                </a:solidFill>
                <a:latin typeface="Montserrat"/>
                <a:ea typeface="Montserrat"/>
                <a:cs typeface="Montserrat"/>
                <a:sym typeface="Montserrat"/>
              </a:rPr>
              <a:t>er</a:t>
            </a:r>
            <a:r>
              <a:rPr lang="fr" sz="1600" dirty="0">
                <a:solidFill>
                  <a:schemeClr val="dk1"/>
                </a:solidFill>
                <a:latin typeface="Montserrat"/>
                <a:ea typeface="Montserrat"/>
                <a:cs typeface="Montserrat"/>
                <a:sym typeface="Montserrat"/>
              </a:rPr>
              <a:t> janvier 2022*) ;</a:t>
            </a:r>
            <a:endParaRPr sz="1600" dirty="0">
              <a:solidFill>
                <a:schemeClr val="dk1"/>
              </a:solidFill>
              <a:latin typeface="Montserrat"/>
              <a:ea typeface="Montserrat"/>
              <a:cs typeface="Montserrat"/>
              <a:sym typeface="Montserrat"/>
            </a:endParaRPr>
          </a:p>
          <a:p>
            <a:pPr marL="389457" indent="-228594">
              <a:lnSpc>
                <a:spcPct val="90000"/>
              </a:lnSpc>
              <a:buClr>
                <a:schemeClr val="dk1"/>
              </a:buClr>
              <a:buSzPts val="1700"/>
              <a:buFont typeface="Arial"/>
              <a:buChar char="•"/>
            </a:pPr>
            <a:r>
              <a:rPr lang="fr" sz="1600" dirty="0">
                <a:solidFill>
                  <a:schemeClr val="dk1"/>
                </a:solidFill>
                <a:latin typeface="Montserrat"/>
                <a:ea typeface="Montserrat"/>
                <a:cs typeface="Montserrat"/>
                <a:sym typeface="Montserrat"/>
              </a:rPr>
              <a:t>2</a:t>
            </a:r>
            <a:r>
              <a:rPr lang="fr" sz="1600" baseline="30000" dirty="0">
                <a:solidFill>
                  <a:schemeClr val="dk1"/>
                </a:solidFill>
                <a:latin typeface="Montserrat"/>
                <a:ea typeface="Montserrat"/>
                <a:cs typeface="Montserrat"/>
                <a:sym typeface="Montserrat"/>
              </a:rPr>
              <a:t>nde</a:t>
            </a:r>
            <a:r>
              <a:rPr lang="fr" sz="1600" dirty="0">
                <a:solidFill>
                  <a:schemeClr val="dk1"/>
                </a:solidFill>
                <a:latin typeface="Montserrat"/>
                <a:ea typeface="Montserrat"/>
                <a:cs typeface="Montserrat"/>
                <a:sym typeface="Montserrat"/>
              </a:rPr>
              <a:t> : 30€ par élève (</a:t>
            </a:r>
            <a:r>
              <a:rPr lang="fr" sz="1600" b="1" dirty="0">
                <a:solidFill>
                  <a:schemeClr val="dk1"/>
                </a:solidFill>
                <a:latin typeface="Montserrat"/>
                <a:ea typeface="Montserrat"/>
                <a:cs typeface="Montserrat"/>
                <a:sym typeface="Montserrat"/>
              </a:rPr>
              <a:t>18 euros</a:t>
            </a:r>
            <a:r>
              <a:rPr lang="fr" sz="1600" dirty="0">
                <a:solidFill>
                  <a:schemeClr val="dk1"/>
                </a:solidFill>
                <a:latin typeface="Montserrat"/>
                <a:ea typeface="Montserrat"/>
                <a:cs typeface="Montserrat"/>
                <a:sym typeface="Montserrat"/>
              </a:rPr>
              <a:t> au 1</a:t>
            </a:r>
            <a:r>
              <a:rPr lang="fr" sz="1600" baseline="30000" dirty="0">
                <a:solidFill>
                  <a:schemeClr val="dk1"/>
                </a:solidFill>
                <a:latin typeface="Montserrat"/>
                <a:ea typeface="Montserrat"/>
                <a:cs typeface="Montserrat"/>
                <a:sym typeface="Montserrat"/>
              </a:rPr>
              <a:t>er</a:t>
            </a:r>
            <a:r>
              <a:rPr lang="fr" sz="1600" dirty="0">
                <a:solidFill>
                  <a:schemeClr val="dk1"/>
                </a:solidFill>
                <a:latin typeface="Montserrat"/>
                <a:ea typeface="Montserrat"/>
                <a:cs typeface="Montserrat"/>
                <a:sym typeface="Montserrat"/>
              </a:rPr>
              <a:t> janvier 2022*) ;</a:t>
            </a:r>
            <a:endParaRPr sz="1600" dirty="0">
              <a:solidFill>
                <a:schemeClr val="dk1"/>
              </a:solidFill>
              <a:latin typeface="Montserrat"/>
              <a:ea typeface="Montserrat"/>
              <a:cs typeface="Montserrat"/>
              <a:sym typeface="Montserrat"/>
            </a:endParaRPr>
          </a:p>
          <a:p>
            <a:pPr marL="389457" indent="-228594">
              <a:lnSpc>
                <a:spcPct val="90000"/>
              </a:lnSpc>
              <a:buClr>
                <a:schemeClr val="dk1"/>
              </a:buClr>
              <a:buSzPts val="1700"/>
              <a:buFont typeface="Arial"/>
              <a:buChar char="•"/>
            </a:pPr>
            <a:r>
              <a:rPr lang="fr" sz="1600" dirty="0">
                <a:solidFill>
                  <a:schemeClr val="dk1"/>
                </a:solidFill>
                <a:latin typeface="Montserrat"/>
                <a:ea typeface="Montserrat"/>
                <a:cs typeface="Montserrat"/>
                <a:sym typeface="Montserrat"/>
              </a:rPr>
              <a:t>1</a:t>
            </a:r>
            <a:r>
              <a:rPr lang="fr" sz="1600" baseline="30000" dirty="0">
                <a:solidFill>
                  <a:schemeClr val="dk1"/>
                </a:solidFill>
                <a:latin typeface="Montserrat"/>
                <a:ea typeface="Montserrat"/>
                <a:cs typeface="Montserrat"/>
                <a:sym typeface="Montserrat"/>
              </a:rPr>
              <a:t>re</a:t>
            </a:r>
            <a:r>
              <a:rPr lang="fr" sz="1600" dirty="0">
                <a:solidFill>
                  <a:schemeClr val="dk1"/>
                </a:solidFill>
                <a:latin typeface="Montserrat"/>
                <a:ea typeface="Montserrat"/>
                <a:cs typeface="Montserrat"/>
                <a:sym typeface="Montserrat"/>
              </a:rPr>
              <a:t> et T</a:t>
            </a:r>
            <a:r>
              <a:rPr lang="fr" sz="1600" baseline="30000" dirty="0">
                <a:solidFill>
                  <a:schemeClr val="dk1"/>
                </a:solidFill>
                <a:latin typeface="Montserrat"/>
                <a:ea typeface="Montserrat"/>
                <a:cs typeface="Montserrat"/>
                <a:sym typeface="Montserrat"/>
              </a:rPr>
              <a:t>ale</a:t>
            </a:r>
            <a:r>
              <a:rPr lang="fr" sz="1600" dirty="0">
                <a:solidFill>
                  <a:schemeClr val="dk1"/>
                </a:solidFill>
                <a:latin typeface="Montserrat"/>
                <a:ea typeface="Montserrat"/>
                <a:cs typeface="Montserrat"/>
                <a:sym typeface="Montserrat"/>
              </a:rPr>
              <a:t> : 20€ par élève (</a:t>
            </a:r>
            <a:r>
              <a:rPr lang="fr" sz="1600" b="1" dirty="0">
                <a:solidFill>
                  <a:schemeClr val="dk1"/>
                </a:solidFill>
                <a:latin typeface="Montserrat"/>
                <a:ea typeface="Montserrat"/>
                <a:cs typeface="Montserrat"/>
                <a:sym typeface="Montserrat"/>
              </a:rPr>
              <a:t>12 euros</a:t>
            </a:r>
            <a:r>
              <a:rPr lang="fr" sz="1600" dirty="0">
                <a:solidFill>
                  <a:schemeClr val="dk1"/>
                </a:solidFill>
                <a:latin typeface="Montserrat"/>
                <a:ea typeface="Montserrat"/>
                <a:cs typeface="Montserrat"/>
                <a:sym typeface="Montserrat"/>
              </a:rPr>
              <a:t> au 1</a:t>
            </a:r>
            <a:r>
              <a:rPr lang="fr" sz="1600" baseline="30000" dirty="0">
                <a:solidFill>
                  <a:schemeClr val="dk1"/>
                </a:solidFill>
                <a:latin typeface="Montserrat"/>
                <a:ea typeface="Montserrat"/>
                <a:cs typeface="Montserrat"/>
                <a:sym typeface="Montserrat"/>
              </a:rPr>
              <a:t>er</a:t>
            </a:r>
            <a:r>
              <a:rPr lang="fr" sz="1600" dirty="0">
                <a:solidFill>
                  <a:schemeClr val="dk1"/>
                </a:solidFill>
                <a:latin typeface="Montserrat"/>
                <a:ea typeface="Montserrat"/>
                <a:cs typeface="Montserrat"/>
                <a:sym typeface="Montserrat"/>
              </a:rPr>
              <a:t> janvier 2022*).</a:t>
            </a:r>
            <a:endParaRPr sz="1600" dirty="0">
              <a:solidFill>
                <a:schemeClr val="dk1"/>
              </a:solidFill>
              <a:latin typeface="Montserrat"/>
              <a:ea typeface="Montserrat"/>
              <a:cs typeface="Montserrat"/>
              <a:sym typeface="Montserrat"/>
            </a:endParaRPr>
          </a:p>
          <a:p>
            <a:pPr algn="r">
              <a:lnSpc>
                <a:spcPct val="90000"/>
              </a:lnSpc>
            </a:pPr>
            <a:r>
              <a:rPr lang="fr" sz="1200" dirty="0">
                <a:solidFill>
                  <a:schemeClr val="dk1"/>
                </a:solidFill>
                <a:latin typeface="Montserrat"/>
                <a:ea typeface="Montserrat"/>
                <a:cs typeface="Montserrat"/>
                <a:sym typeface="Montserrat"/>
              </a:rPr>
              <a:t>* Montants calculés au prorata de l’année scolaire en cours.</a:t>
            </a:r>
            <a:endParaRPr sz="1200" dirty="0">
              <a:solidFill>
                <a:schemeClr val="dk1"/>
              </a:solidFill>
              <a:latin typeface="Montserrat"/>
              <a:ea typeface="Montserrat"/>
              <a:cs typeface="Montserrat"/>
              <a:sym typeface="Montserrat"/>
            </a:endParaRPr>
          </a:p>
          <a:p>
            <a:pPr>
              <a:lnSpc>
                <a:spcPct val="90000"/>
              </a:lnSpc>
              <a:buClr>
                <a:schemeClr val="dk1"/>
              </a:buClr>
              <a:buSzPts val="1100"/>
            </a:pPr>
            <a:endParaRPr sz="1600" dirty="0">
              <a:solidFill>
                <a:schemeClr val="dk1"/>
              </a:solidFill>
              <a:latin typeface="Montserrat"/>
              <a:ea typeface="Montserrat"/>
              <a:cs typeface="Montserrat"/>
              <a:sym typeface="Montserrat"/>
            </a:endParaRPr>
          </a:p>
          <a:p>
            <a:pPr>
              <a:lnSpc>
                <a:spcPct val="90000"/>
              </a:lnSpc>
              <a:buClr>
                <a:schemeClr val="dk1"/>
              </a:buClr>
              <a:buSzPts val="1100"/>
            </a:pPr>
            <a:r>
              <a:rPr lang="fr" sz="1600" b="1" dirty="0">
                <a:solidFill>
                  <a:srgbClr val="320096"/>
                </a:solidFill>
                <a:latin typeface="Montserrat"/>
                <a:ea typeface="Montserrat"/>
                <a:cs typeface="Montserrat"/>
                <a:sym typeface="Montserrat"/>
              </a:rPr>
              <a:t>Quand ?</a:t>
            </a:r>
            <a:endParaRPr sz="1600" b="1" dirty="0">
              <a:solidFill>
                <a:srgbClr val="320096"/>
              </a:solidFill>
              <a:latin typeface="Montserrat"/>
              <a:ea typeface="Montserrat"/>
              <a:cs typeface="Montserrat"/>
              <a:sym typeface="Montserrat"/>
            </a:endParaRPr>
          </a:p>
          <a:p>
            <a:pPr marL="389457" indent="-228594">
              <a:lnSpc>
                <a:spcPct val="90000"/>
              </a:lnSpc>
              <a:buClr>
                <a:schemeClr val="dk1"/>
              </a:buClr>
              <a:buSzPts val="1700"/>
              <a:buChar char="•"/>
            </a:pPr>
            <a:r>
              <a:rPr lang="fr" sz="1600" b="1" dirty="0">
                <a:solidFill>
                  <a:schemeClr val="dk1"/>
                </a:solidFill>
                <a:latin typeface="Montserrat"/>
                <a:ea typeface="Montserrat"/>
                <a:cs typeface="Montserrat"/>
                <a:sym typeface="Montserrat"/>
              </a:rPr>
              <a:t>Début janvier 2022 </a:t>
            </a:r>
            <a:r>
              <a:rPr lang="fr" sz="1600" dirty="0">
                <a:solidFill>
                  <a:schemeClr val="dk1"/>
                </a:solidFill>
                <a:latin typeface="Montserrat"/>
                <a:ea typeface="Montserrat"/>
                <a:cs typeface="Montserrat"/>
                <a:sym typeface="Montserrat"/>
              </a:rPr>
              <a:t>pour tous les EPLE et les établissements de l’enseignement privé sous contrat.</a:t>
            </a:r>
            <a:endParaRPr sz="1600" dirty="0">
              <a:solidFill>
                <a:schemeClr val="dk1"/>
              </a:solidFill>
              <a:latin typeface="Montserrat"/>
              <a:ea typeface="Montserrat"/>
              <a:cs typeface="Montserrat"/>
              <a:sym typeface="Montserrat"/>
            </a:endParaRPr>
          </a:p>
          <a:p>
            <a:pPr marL="389457" indent="-228594">
              <a:lnSpc>
                <a:spcPct val="90000"/>
              </a:lnSpc>
              <a:buClr>
                <a:schemeClr val="dk1"/>
              </a:buClr>
              <a:buSzPts val="1700"/>
              <a:buFont typeface="Arial"/>
              <a:buChar char="•"/>
            </a:pPr>
            <a:r>
              <a:rPr lang="fr" sz="1600" dirty="0">
                <a:solidFill>
                  <a:schemeClr val="dk1"/>
                </a:solidFill>
                <a:latin typeface="Montserrat"/>
                <a:ea typeface="Montserrat"/>
                <a:cs typeface="Montserrat"/>
                <a:sym typeface="Montserrat"/>
              </a:rPr>
              <a:t>mars 2022 pour les établissements des ministères des Armées, de l’Agriculture et de la Mer.</a:t>
            </a:r>
            <a:endParaRPr sz="1600" dirty="0">
              <a:solidFill>
                <a:schemeClr val="dk1"/>
              </a:solidFill>
              <a:latin typeface="Montserrat"/>
              <a:ea typeface="Montserrat"/>
              <a:cs typeface="Montserrat"/>
              <a:sym typeface="Montserrat"/>
            </a:endParaRPr>
          </a:p>
        </p:txBody>
      </p:sp>
    </p:spTree>
    <p:extLst>
      <p:ext uri="{BB962C8B-B14F-4D97-AF65-F5344CB8AC3E}">
        <p14:creationId xmlns:p14="http://schemas.microsoft.com/office/powerpoint/2010/main" val="4281172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3756" y="976895"/>
            <a:ext cx="9526905" cy="3336811"/>
          </a:xfrm>
          <a:prstGeom prst="rect">
            <a:avLst/>
          </a:prstGeom>
        </p:spPr>
        <p:txBody>
          <a:bodyPr vert="horz" wrap="square" lIns="0" tIns="12700" rIns="0" bIns="0" rtlCol="0">
            <a:spAutoFit/>
          </a:bodyPr>
          <a:lstStyle/>
          <a:p>
            <a:pPr marL="791210" marR="5080" indent="-779145" algn="ctr">
              <a:lnSpc>
                <a:spcPct val="100000"/>
              </a:lnSpc>
              <a:spcBef>
                <a:spcPts val="100"/>
              </a:spcBef>
            </a:pPr>
            <a:r>
              <a:rPr sz="7200" spc="-160" dirty="0" err="1">
                <a:solidFill>
                  <a:srgbClr val="FFFFFF"/>
                </a:solidFill>
              </a:rPr>
              <a:t>Fonct</a:t>
            </a:r>
            <a:r>
              <a:rPr sz="7200" spc="-80" dirty="0" err="1">
                <a:solidFill>
                  <a:srgbClr val="FFFFFF"/>
                </a:solidFill>
              </a:rPr>
              <a:t>i</a:t>
            </a:r>
            <a:r>
              <a:rPr sz="7200" spc="-175" dirty="0" err="1">
                <a:solidFill>
                  <a:srgbClr val="FFFFFF"/>
                </a:solidFill>
              </a:rPr>
              <a:t>onnement</a:t>
            </a:r>
            <a:r>
              <a:rPr lang="fr-FR" sz="7200" spc="-175" dirty="0">
                <a:solidFill>
                  <a:srgbClr val="FFFFFF"/>
                </a:solidFill>
              </a:rPr>
              <a:t> technique</a:t>
            </a:r>
            <a:r>
              <a:rPr sz="7200" spc="-450" dirty="0">
                <a:solidFill>
                  <a:srgbClr val="FFFFFF"/>
                </a:solidFill>
              </a:rPr>
              <a:t> </a:t>
            </a:r>
            <a:r>
              <a:rPr lang="fr-FR" sz="7200" spc="-110" dirty="0">
                <a:solidFill>
                  <a:srgbClr val="FFFFFF"/>
                </a:solidFill>
              </a:rPr>
              <a:t>du </a:t>
            </a:r>
            <a:r>
              <a:rPr lang="fr-FR" sz="7200" spc="-110" dirty="0" err="1">
                <a:solidFill>
                  <a:srgbClr val="FFFFFF"/>
                </a:solidFill>
              </a:rPr>
              <a:t>pass</a:t>
            </a:r>
            <a:r>
              <a:rPr lang="fr-FR" sz="7200" spc="-110" dirty="0">
                <a:solidFill>
                  <a:srgbClr val="FFFFFF"/>
                </a:solidFill>
              </a:rPr>
              <a:t> Culture</a:t>
            </a:r>
            <a:endParaRPr sz="7200" dirty="0"/>
          </a:p>
        </p:txBody>
      </p:sp>
      <p:pic>
        <p:nvPicPr>
          <p:cNvPr id="3" name="object 3"/>
          <p:cNvPicPr/>
          <p:nvPr/>
        </p:nvPicPr>
        <p:blipFill>
          <a:blip r:embed="rId2" cstate="print"/>
          <a:stretch>
            <a:fillRect/>
          </a:stretch>
        </p:blipFill>
        <p:spPr>
          <a:xfrm>
            <a:off x="9069323" y="3759708"/>
            <a:ext cx="3122676" cy="3098289"/>
          </a:xfrm>
          <a:prstGeom prst="rect">
            <a:avLst/>
          </a:prstGeom>
        </p:spPr>
      </p:pic>
      <p:sp>
        <p:nvSpPr>
          <p:cNvPr id="4" name="ZoneTexte 3"/>
          <p:cNvSpPr txBox="1"/>
          <p:nvPr/>
        </p:nvSpPr>
        <p:spPr>
          <a:xfrm>
            <a:off x="888273" y="5355771"/>
            <a:ext cx="7930607" cy="769441"/>
          </a:xfrm>
          <a:prstGeom prst="rect">
            <a:avLst/>
          </a:prstGeom>
          <a:noFill/>
        </p:spPr>
        <p:txBody>
          <a:bodyPr wrap="square" rtlCol="0">
            <a:spAutoFit/>
          </a:bodyPr>
          <a:lstStyle/>
          <a:p>
            <a:r>
              <a:rPr lang="fr-FR" sz="2200" dirty="0">
                <a:solidFill>
                  <a:schemeClr val="bg1"/>
                </a:solidFill>
              </a:rPr>
              <a:t>Juliette Marchandise, Responsable du développement territorial en Ile-de-France pour la société </a:t>
            </a:r>
            <a:r>
              <a:rPr lang="fr-FR" sz="2200" dirty="0" err="1">
                <a:solidFill>
                  <a:schemeClr val="bg1"/>
                </a:solidFill>
              </a:rPr>
              <a:t>Pass</a:t>
            </a:r>
            <a:r>
              <a:rPr lang="fr-FR" sz="2200" dirty="0">
                <a:solidFill>
                  <a:schemeClr val="bg1"/>
                </a:solidFill>
              </a:rPr>
              <a:t> Culture</a:t>
            </a:r>
          </a:p>
        </p:txBody>
      </p:sp>
    </p:spTree>
    <p:extLst>
      <p:ext uri="{BB962C8B-B14F-4D97-AF65-F5344CB8AC3E}">
        <p14:creationId xmlns:p14="http://schemas.microsoft.com/office/powerpoint/2010/main" val="307850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7"/>
          <p:cNvSpPr txBox="1">
            <a:spLocks noGrp="1"/>
          </p:cNvSpPr>
          <p:nvPr>
            <p:ph type="sldNum" idx="12"/>
          </p:nvPr>
        </p:nvSpPr>
        <p:spPr>
          <a:xfrm>
            <a:off x="11480800" y="8475133"/>
            <a:ext cx="3657600" cy="486800"/>
          </a:xfrm>
          <a:prstGeom prst="rect">
            <a:avLst/>
          </a:prstGeom>
          <a:noFill/>
          <a:ln>
            <a:noFill/>
          </a:ln>
        </p:spPr>
        <p:txBody>
          <a:bodyPr spcFirstLastPara="1" vert="horz" wrap="square" lIns="121900" tIns="121900" rIns="121900" bIns="121900" rtlCol="0" anchor="ctr" anchorCtr="0">
            <a:noAutofit/>
          </a:bodyPr>
          <a:lstStyle/>
          <a:p>
            <a:fld id="{00000000-1234-1234-1234-123412341234}" type="slidenum">
              <a:rPr lang="fr"/>
              <a:pPr/>
              <a:t>8</a:t>
            </a:fld>
            <a:endParaRPr/>
          </a:p>
        </p:txBody>
      </p:sp>
      <p:sp>
        <p:nvSpPr>
          <p:cNvPr id="146" name="Google Shape;146;p27"/>
          <p:cNvSpPr/>
          <p:nvPr/>
        </p:nvSpPr>
        <p:spPr>
          <a:xfrm>
            <a:off x="694814" y="1027500"/>
            <a:ext cx="11005600" cy="5362000"/>
          </a:xfrm>
          <a:prstGeom prst="rect">
            <a:avLst/>
          </a:prstGeom>
          <a:solidFill>
            <a:schemeClr val="lt1"/>
          </a:solidFill>
          <a:ln>
            <a:noFill/>
          </a:ln>
        </p:spPr>
        <p:txBody>
          <a:bodyPr spcFirstLastPara="1" wrap="square" lIns="91433" tIns="45700" rIns="91433" bIns="45700" anchor="t" anchorCtr="0">
            <a:noAutofit/>
          </a:bodyPr>
          <a:lstStyle/>
          <a:p>
            <a:r>
              <a:rPr lang="fr" sz="2000" b="1" dirty="0">
                <a:solidFill>
                  <a:schemeClr val="lt1"/>
                </a:solidFill>
                <a:highlight>
                  <a:srgbClr val="DA005E"/>
                </a:highlight>
                <a:latin typeface="Montserrat"/>
                <a:ea typeface="Montserrat"/>
                <a:cs typeface="Montserrat"/>
                <a:sym typeface="Montserrat"/>
              </a:rPr>
              <a:t>Les structures culturelles peuvent publier : </a:t>
            </a:r>
            <a:endParaRPr sz="2000" b="1" dirty="0">
              <a:solidFill>
                <a:schemeClr val="lt1"/>
              </a:solidFill>
              <a:highlight>
                <a:srgbClr val="DA005E"/>
              </a:highlight>
              <a:latin typeface="Montserrat"/>
              <a:ea typeface="Montserrat"/>
              <a:cs typeface="Montserrat"/>
              <a:sym typeface="Montserrat"/>
            </a:endParaRPr>
          </a:p>
          <a:p>
            <a:pPr marL="1219170"/>
            <a:endParaRPr sz="2000" dirty="0">
              <a:solidFill>
                <a:schemeClr val="dk1"/>
              </a:solidFill>
              <a:latin typeface="Montserrat"/>
              <a:ea typeface="Montserrat"/>
              <a:cs typeface="Montserrat"/>
              <a:sym typeface="Montserrat"/>
            </a:endParaRPr>
          </a:p>
          <a:p>
            <a:pPr marL="609585" indent="-423323">
              <a:buClr>
                <a:schemeClr val="dk1"/>
              </a:buClr>
              <a:buSzPts val="1400"/>
              <a:buFont typeface="Montserrat"/>
              <a:buChar char="●"/>
            </a:pPr>
            <a:r>
              <a:rPr lang="fr" sz="2000" b="1" dirty="0">
                <a:solidFill>
                  <a:schemeClr val="dk1"/>
                </a:solidFill>
                <a:latin typeface="Montserrat"/>
                <a:ea typeface="Montserrat"/>
                <a:cs typeface="Montserrat"/>
                <a:sym typeface="Montserrat"/>
              </a:rPr>
              <a:t>une proposition déjà conçue avec l’enseignant en amont. </a:t>
            </a:r>
            <a:r>
              <a:rPr lang="fr" sz="2000" dirty="0">
                <a:solidFill>
                  <a:schemeClr val="dk1"/>
                </a:solidFill>
                <a:latin typeface="Montserrat"/>
                <a:ea typeface="Montserrat"/>
                <a:cs typeface="Montserrat"/>
                <a:sym typeface="Montserrat"/>
              </a:rPr>
              <a:t>Sa mise en ligne de et la validation du chef d’établissements sont nécessaires pour confirmer la réservation  </a:t>
            </a:r>
            <a:endParaRPr sz="2000" dirty="0">
              <a:solidFill>
                <a:schemeClr val="dk1"/>
              </a:solidFill>
              <a:latin typeface="Montserrat"/>
              <a:ea typeface="Montserrat"/>
              <a:cs typeface="Montserrat"/>
              <a:sym typeface="Montserrat"/>
            </a:endParaRPr>
          </a:p>
          <a:p>
            <a:endParaRPr sz="2000" b="1" dirty="0">
              <a:solidFill>
                <a:schemeClr val="dk1"/>
              </a:solidFill>
              <a:latin typeface="Montserrat"/>
              <a:ea typeface="Montserrat"/>
              <a:cs typeface="Montserrat"/>
              <a:sym typeface="Montserrat"/>
            </a:endParaRPr>
          </a:p>
          <a:p>
            <a:pPr marL="609585" indent="-423323">
              <a:buClr>
                <a:schemeClr val="dk1"/>
              </a:buClr>
              <a:buSzPts val="1400"/>
              <a:buFont typeface="Montserrat"/>
              <a:buChar char="●"/>
            </a:pPr>
            <a:r>
              <a:rPr lang="fr" sz="2000" b="1" dirty="0">
                <a:solidFill>
                  <a:schemeClr val="dk1"/>
                </a:solidFill>
                <a:latin typeface="Montserrat"/>
                <a:ea typeface="Montserrat"/>
                <a:cs typeface="Montserrat"/>
                <a:sym typeface="Montserrat"/>
              </a:rPr>
              <a:t>une proposition “type”</a:t>
            </a:r>
            <a:r>
              <a:rPr lang="fr" sz="2000" dirty="0">
                <a:solidFill>
                  <a:schemeClr val="dk1"/>
                </a:solidFill>
                <a:latin typeface="Montserrat"/>
                <a:ea typeface="Montserrat"/>
                <a:cs typeface="Montserrat"/>
                <a:sym typeface="Montserrat"/>
              </a:rPr>
              <a:t>,  pour inciter les enseignants à se rapprocher de la structure culturelle et construire une propositions adaptée au profil de sa classe </a:t>
            </a:r>
            <a:endParaRPr sz="2000" dirty="0">
              <a:solidFill>
                <a:schemeClr val="dk1"/>
              </a:solidFill>
              <a:latin typeface="Montserrat"/>
              <a:ea typeface="Montserrat"/>
              <a:cs typeface="Montserrat"/>
              <a:sym typeface="Montserrat"/>
            </a:endParaRPr>
          </a:p>
          <a:p>
            <a:endParaRPr sz="2000" dirty="0">
              <a:solidFill>
                <a:schemeClr val="dk1"/>
              </a:solidFill>
              <a:latin typeface="Montserrat"/>
              <a:ea typeface="Montserrat"/>
              <a:cs typeface="Montserrat"/>
              <a:sym typeface="Montserrat"/>
            </a:endParaRPr>
          </a:p>
          <a:p>
            <a:pPr algn="just"/>
            <a:r>
              <a:rPr lang="fr" sz="2000" b="1" dirty="0">
                <a:solidFill>
                  <a:srgbClr val="701C7F"/>
                </a:solidFill>
                <a:latin typeface="Montserrat"/>
                <a:ea typeface="Montserrat"/>
                <a:cs typeface="Montserrat"/>
                <a:sym typeface="Montserrat"/>
              </a:rPr>
              <a:t>Les propositions pour la part collectives peuvent concerner et combiner des représentations, ateliers, rencontres ou visites dans le lieu culturel ou dans l'établissement scolaire ou dans tout autre lieu adapté. </a:t>
            </a:r>
            <a:endParaRPr sz="2000" dirty="0">
              <a:latin typeface="Montserrat"/>
              <a:ea typeface="Montserrat"/>
              <a:cs typeface="Montserrat"/>
              <a:sym typeface="Montserrat"/>
            </a:endParaRPr>
          </a:p>
          <a:p>
            <a:pPr>
              <a:spcBef>
                <a:spcPts val="667"/>
              </a:spcBef>
            </a:pPr>
            <a:endParaRPr sz="600" dirty="0">
              <a:latin typeface="Montserrat"/>
              <a:ea typeface="Montserrat"/>
              <a:cs typeface="Montserrat"/>
              <a:sym typeface="Montserrat"/>
            </a:endParaRPr>
          </a:p>
          <a:p>
            <a:r>
              <a:rPr lang="fr" sz="2000" b="1" dirty="0">
                <a:solidFill>
                  <a:schemeClr val="lt1"/>
                </a:solidFill>
                <a:highlight>
                  <a:srgbClr val="DA005E"/>
                </a:highlight>
                <a:latin typeface="Montserrat"/>
                <a:ea typeface="Montserrat"/>
                <a:cs typeface="Montserrat"/>
                <a:sym typeface="Montserrat"/>
              </a:rPr>
              <a:t>Exemples :</a:t>
            </a:r>
            <a:endParaRPr sz="2000" dirty="0">
              <a:solidFill>
                <a:srgbClr val="000000"/>
              </a:solidFill>
              <a:latin typeface="Montserrat"/>
              <a:ea typeface="Montserrat"/>
              <a:cs typeface="Montserrat"/>
              <a:sym typeface="Montserrat"/>
            </a:endParaRPr>
          </a:p>
        </p:txBody>
      </p:sp>
      <p:sp>
        <p:nvSpPr>
          <p:cNvPr id="147" name="Google Shape;147;p27"/>
          <p:cNvSpPr txBox="1">
            <a:spLocks noGrp="1"/>
          </p:cNvSpPr>
          <p:nvPr>
            <p:ph type="title" idx="4294967295"/>
          </p:nvPr>
        </p:nvSpPr>
        <p:spPr>
          <a:xfrm>
            <a:off x="558833" y="341508"/>
            <a:ext cx="10235600" cy="768400"/>
          </a:xfrm>
          <a:prstGeom prst="rect">
            <a:avLst/>
          </a:prstGeom>
        </p:spPr>
        <p:txBody>
          <a:bodyPr spcFirstLastPara="1" vert="horz" wrap="square" lIns="121900" tIns="121900" rIns="121900" bIns="121900" rtlCol="0" anchor="t" anchorCtr="0">
            <a:noAutofit/>
          </a:bodyPr>
          <a:lstStyle/>
          <a:p>
            <a:pPr>
              <a:lnSpc>
                <a:spcPct val="100000"/>
              </a:lnSpc>
              <a:spcBef>
                <a:spcPts val="0"/>
              </a:spcBef>
              <a:buSzPts val="990"/>
            </a:pPr>
            <a:r>
              <a:rPr lang="fr" sz="2800" b="1" dirty="0">
                <a:solidFill>
                  <a:srgbClr val="650F99"/>
                </a:solidFill>
                <a:latin typeface="Montserrat"/>
                <a:ea typeface="Montserrat"/>
                <a:cs typeface="Montserrat"/>
                <a:sym typeface="Montserrat"/>
              </a:rPr>
              <a:t>Concevoir une proposition collective - acteurs culturels</a:t>
            </a:r>
            <a:endParaRPr sz="2800" dirty="0">
              <a:solidFill>
                <a:srgbClr val="650F99"/>
              </a:solidFill>
              <a:latin typeface="Montserrat"/>
              <a:ea typeface="Montserrat"/>
              <a:cs typeface="Montserrat"/>
              <a:sym typeface="Montserrat"/>
            </a:endParaRPr>
          </a:p>
        </p:txBody>
      </p:sp>
      <p:graphicFrame>
        <p:nvGraphicFramePr>
          <p:cNvPr id="148" name="Google Shape;148;p27"/>
          <p:cNvGraphicFramePr/>
          <p:nvPr/>
        </p:nvGraphicFramePr>
        <p:xfrm>
          <a:off x="549100" y="4980074"/>
          <a:ext cx="11270134" cy="1706840"/>
        </p:xfrm>
        <a:graphic>
          <a:graphicData uri="http://schemas.openxmlformats.org/drawingml/2006/table">
            <a:tbl>
              <a:tblPr>
                <a:noFill/>
              </a:tblPr>
              <a:tblGrid>
                <a:gridCol w="5635067">
                  <a:extLst>
                    <a:ext uri="{9D8B030D-6E8A-4147-A177-3AD203B41FA5}">
                      <a16:colId xmlns:a16="http://schemas.microsoft.com/office/drawing/2014/main" val="20000"/>
                    </a:ext>
                  </a:extLst>
                </a:gridCol>
                <a:gridCol w="5635067">
                  <a:extLst>
                    <a:ext uri="{9D8B030D-6E8A-4147-A177-3AD203B41FA5}">
                      <a16:colId xmlns:a16="http://schemas.microsoft.com/office/drawing/2014/main" val="20001"/>
                    </a:ext>
                  </a:extLst>
                </a:gridCol>
              </a:tblGrid>
              <a:tr h="1706840">
                <a:tc>
                  <a:txBody>
                    <a:bodyPr/>
                    <a:lstStyle/>
                    <a:p>
                      <a:pPr marL="457200" lvl="0" indent="-317500" algn="l" rtl="0">
                        <a:spcBef>
                          <a:spcPts val="500"/>
                        </a:spcBef>
                        <a:spcAft>
                          <a:spcPts val="0"/>
                        </a:spcAft>
                        <a:buClr>
                          <a:schemeClr val="dk1"/>
                        </a:buClr>
                        <a:buSzPts val="1400"/>
                        <a:buFont typeface="Montserrat"/>
                        <a:buChar char="●"/>
                      </a:pPr>
                      <a:r>
                        <a:rPr lang="fr" sz="2400" dirty="0">
                          <a:solidFill>
                            <a:schemeClr val="dk1"/>
                          </a:solidFill>
                          <a:latin typeface="Montserrat"/>
                          <a:ea typeface="Montserrat"/>
                          <a:cs typeface="Montserrat"/>
                          <a:sym typeface="Montserrat"/>
                        </a:rPr>
                        <a:t>Une représentation ou visite </a:t>
                      </a:r>
                      <a:endParaRPr sz="2400" dirty="0">
                        <a:solidFill>
                          <a:schemeClr val="dk1"/>
                        </a:solidFill>
                        <a:latin typeface="Montserrat"/>
                        <a:ea typeface="Montserrat"/>
                        <a:cs typeface="Montserrat"/>
                        <a:sym typeface="Montserrat"/>
                      </a:endParaRPr>
                    </a:p>
                    <a:p>
                      <a:pPr marL="457200" lvl="0" indent="-317500" algn="l" rtl="0">
                        <a:spcBef>
                          <a:spcPts val="0"/>
                        </a:spcBef>
                        <a:spcAft>
                          <a:spcPts val="0"/>
                        </a:spcAft>
                        <a:buClr>
                          <a:schemeClr val="dk1"/>
                        </a:buClr>
                        <a:buSzPts val="1400"/>
                        <a:buFont typeface="Montserrat"/>
                        <a:buChar char="●"/>
                      </a:pPr>
                      <a:r>
                        <a:rPr lang="fr" sz="2400" dirty="0">
                          <a:solidFill>
                            <a:schemeClr val="dk1"/>
                          </a:solidFill>
                          <a:latin typeface="Montserrat"/>
                          <a:ea typeface="Montserrat"/>
                          <a:cs typeface="Montserrat"/>
                          <a:sym typeface="Montserrat"/>
                        </a:rPr>
                        <a:t>Des ateliers + une petite forme par les élèves dans le lieu culturel</a:t>
                      </a:r>
                      <a:endParaRPr sz="2400" dirty="0">
                        <a:solidFill>
                          <a:schemeClr val="dk1"/>
                        </a:solidFill>
                        <a:latin typeface="Montserrat"/>
                        <a:ea typeface="Montserrat"/>
                        <a:cs typeface="Montserrat"/>
                        <a:sym typeface="Montserrat"/>
                      </a:endParaRPr>
                    </a:p>
                  </a:txBody>
                  <a:tcPr marL="121900" marR="121900" marT="121900" marB="121900">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457200" lvl="0" indent="-317500" algn="l" rtl="0">
                        <a:spcBef>
                          <a:spcPts val="500"/>
                        </a:spcBef>
                        <a:spcAft>
                          <a:spcPts val="0"/>
                        </a:spcAft>
                        <a:buClr>
                          <a:schemeClr val="dk1"/>
                        </a:buClr>
                        <a:buSzPts val="1400"/>
                        <a:buFont typeface="Montserrat"/>
                        <a:buChar char="●"/>
                      </a:pPr>
                      <a:r>
                        <a:rPr lang="fr" sz="2400" dirty="0">
                          <a:solidFill>
                            <a:schemeClr val="dk1"/>
                          </a:solidFill>
                          <a:latin typeface="Montserrat"/>
                          <a:ea typeface="Montserrat"/>
                          <a:cs typeface="Montserrat"/>
                          <a:sym typeface="Montserrat"/>
                        </a:rPr>
                        <a:t>Un spectacle + une école du spectateur</a:t>
                      </a:r>
                      <a:endParaRPr sz="2400" dirty="0">
                        <a:solidFill>
                          <a:schemeClr val="dk1"/>
                        </a:solidFill>
                        <a:latin typeface="Montserrat"/>
                        <a:ea typeface="Montserrat"/>
                        <a:cs typeface="Montserrat"/>
                        <a:sym typeface="Montserrat"/>
                      </a:endParaRPr>
                    </a:p>
                    <a:p>
                      <a:pPr marL="457200" lvl="0" indent="-317500" algn="l" rtl="0">
                        <a:spcBef>
                          <a:spcPts val="0"/>
                        </a:spcBef>
                        <a:spcAft>
                          <a:spcPts val="0"/>
                        </a:spcAft>
                        <a:buClr>
                          <a:schemeClr val="dk1"/>
                        </a:buClr>
                        <a:buSzPts val="1400"/>
                        <a:buFont typeface="Montserrat"/>
                        <a:buChar char="●"/>
                      </a:pPr>
                      <a:r>
                        <a:rPr lang="fr" sz="2400" dirty="0">
                          <a:solidFill>
                            <a:schemeClr val="dk1"/>
                          </a:solidFill>
                          <a:latin typeface="Montserrat"/>
                          <a:ea typeface="Montserrat"/>
                          <a:cs typeface="Montserrat"/>
                          <a:sym typeface="Montserrat"/>
                        </a:rPr>
                        <a:t>Un parcours de visites thématiques + un cycle de conférences...</a:t>
                      </a:r>
                      <a:endParaRPr sz="2400" dirty="0"/>
                    </a:p>
                  </a:txBody>
                  <a:tcPr marL="121900" marR="121900" marT="121900" marB="121900">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67144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8"/>
          <p:cNvSpPr txBox="1">
            <a:spLocks noGrp="1"/>
          </p:cNvSpPr>
          <p:nvPr>
            <p:ph type="sldNum" idx="12"/>
          </p:nvPr>
        </p:nvSpPr>
        <p:spPr>
          <a:xfrm>
            <a:off x="11480800" y="8475133"/>
            <a:ext cx="3657600" cy="486800"/>
          </a:xfrm>
          <a:prstGeom prst="rect">
            <a:avLst/>
          </a:prstGeom>
          <a:noFill/>
          <a:ln>
            <a:noFill/>
          </a:ln>
        </p:spPr>
        <p:txBody>
          <a:bodyPr spcFirstLastPara="1" vert="horz" wrap="square" lIns="121900" tIns="121900" rIns="121900" bIns="121900" rtlCol="0" anchor="ctr" anchorCtr="0">
            <a:noAutofit/>
          </a:bodyPr>
          <a:lstStyle/>
          <a:p>
            <a:fld id="{00000000-1234-1234-1234-123412341234}" type="slidenum">
              <a:rPr lang="fr"/>
              <a:pPr/>
              <a:t>9</a:t>
            </a:fld>
            <a:endParaRPr/>
          </a:p>
        </p:txBody>
      </p:sp>
      <p:sp>
        <p:nvSpPr>
          <p:cNvPr id="154" name="Google Shape;154;p28"/>
          <p:cNvSpPr txBox="1">
            <a:spLocks noGrp="1"/>
          </p:cNvSpPr>
          <p:nvPr>
            <p:ph type="title" idx="4294967295"/>
          </p:nvPr>
        </p:nvSpPr>
        <p:spPr>
          <a:xfrm>
            <a:off x="558833" y="341508"/>
            <a:ext cx="10235600" cy="768400"/>
          </a:xfrm>
          <a:prstGeom prst="rect">
            <a:avLst/>
          </a:prstGeom>
        </p:spPr>
        <p:txBody>
          <a:bodyPr spcFirstLastPara="1" vert="horz" wrap="square" lIns="121900" tIns="121900" rIns="121900" bIns="121900" rtlCol="0" anchor="t" anchorCtr="0">
            <a:noAutofit/>
          </a:bodyPr>
          <a:lstStyle/>
          <a:p>
            <a:pPr>
              <a:lnSpc>
                <a:spcPct val="100000"/>
              </a:lnSpc>
              <a:spcBef>
                <a:spcPts val="0"/>
              </a:spcBef>
              <a:buSzPts val="990"/>
            </a:pPr>
            <a:r>
              <a:rPr lang="fr" sz="2800" b="1" dirty="0">
                <a:solidFill>
                  <a:srgbClr val="650F99"/>
                </a:solidFill>
                <a:latin typeface="Montserrat"/>
                <a:ea typeface="Montserrat"/>
                <a:cs typeface="Montserrat"/>
                <a:sym typeface="Montserrat"/>
              </a:rPr>
              <a:t>Fonctionnement d’une proposition pour la part collective</a:t>
            </a:r>
            <a:endParaRPr sz="2800" dirty="0">
              <a:solidFill>
                <a:srgbClr val="650F99"/>
              </a:solidFill>
              <a:latin typeface="Montserrat"/>
              <a:ea typeface="Montserrat"/>
              <a:cs typeface="Montserrat"/>
              <a:sym typeface="Montserrat"/>
            </a:endParaRPr>
          </a:p>
        </p:txBody>
      </p:sp>
      <p:sp>
        <p:nvSpPr>
          <p:cNvPr id="155" name="Google Shape;155;p28"/>
          <p:cNvSpPr txBox="1"/>
          <p:nvPr/>
        </p:nvSpPr>
        <p:spPr>
          <a:xfrm>
            <a:off x="403467" y="1373967"/>
            <a:ext cx="10906000" cy="3511627"/>
          </a:xfrm>
          <a:prstGeom prst="rect">
            <a:avLst/>
          </a:prstGeom>
          <a:noFill/>
          <a:ln>
            <a:noFill/>
          </a:ln>
        </p:spPr>
        <p:txBody>
          <a:bodyPr spcFirstLastPara="1" wrap="square" lIns="121900" tIns="121900" rIns="121900" bIns="121900" anchor="t" anchorCtr="0">
            <a:spAutoFit/>
          </a:bodyPr>
          <a:lstStyle/>
          <a:p>
            <a:pPr>
              <a:lnSpc>
                <a:spcPct val="115000"/>
              </a:lnSpc>
              <a:spcBef>
                <a:spcPts val="1600"/>
              </a:spcBef>
            </a:pPr>
            <a:r>
              <a:rPr lang="fr" sz="2133" b="1" dirty="0">
                <a:solidFill>
                  <a:schemeClr val="lt1"/>
                </a:solidFill>
                <a:highlight>
                  <a:srgbClr val="DA005E"/>
                </a:highlight>
                <a:latin typeface="Montserrat"/>
                <a:ea typeface="Montserrat"/>
                <a:cs typeface="Montserrat"/>
                <a:sym typeface="Montserrat"/>
              </a:rPr>
              <a:t>Une proposition pour la part collective :</a:t>
            </a:r>
            <a:endParaRPr sz="2267" b="1" dirty="0">
              <a:solidFill>
                <a:schemeClr val="dk1"/>
              </a:solidFill>
              <a:latin typeface="Montserrat"/>
              <a:ea typeface="Montserrat"/>
              <a:cs typeface="Montserrat"/>
              <a:sym typeface="Montserrat"/>
            </a:endParaRPr>
          </a:p>
          <a:p>
            <a:pPr marL="609585" indent="-431789">
              <a:lnSpc>
                <a:spcPct val="115000"/>
              </a:lnSpc>
              <a:spcBef>
                <a:spcPts val="1600"/>
              </a:spcBef>
              <a:buClr>
                <a:schemeClr val="dk1"/>
              </a:buClr>
              <a:buSzPts val="1500"/>
              <a:buFont typeface="Montserrat"/>
              <a:buChar char="●"/>
            </a:pPr>
            <a:r>
              <a:rPr lang="fr" sz="2000" dirty="0">
                <a:solidFill>
                  <a:schemeClr val="dk1"/>
                </a:solidFill>
                <a:latin typeface="Montserrat"/>
                <a:ea typeface="Montserrat"/>
                <a:cs typeface="Montserrat"/>
                <a:sym typeface="Montserrat"/>
              </a:rPr>
              <a:t>est systématiquement </a:t>
            </a:r>
            <a:r>
              <a:rPr lang="fr" sz="2000" b="1" dirty="0">
                <a:solidFill>
                  <a:schemeClr val="dk1"/>
                </a:solidFill>
                <a:latin typeface="Montserrat"/>
                <a:ea typeface="Montserrat"/>
                <a:cs typeface="Montserrat"/>
                <a:sym typeface="Montserrat"/>
              </a:rPr>
              <a:t>datée </a:t>
            </a:r>
            <a:r>
              <a:rPr lang="fr" sz="2000" dirty="0">
                <a:solidFill>
                  <a:schemeClr val="dk1"/>
                </a:solidFill>
                <a:latin typeface="Montserrat"/>
                <a:ea typeface="Montserrat"/>
                <a:cs typeface="Montserrat"/>
                <a:sym typeface="Montserrat"/>
              </a:rPr>
              <a:t>(« offre événement ») ;</a:t>
            </a:r>
            <a:endParaRPr sz="2000" dirty="0">
              <a:solidFill>
                <a:schemeClr val="dk1"/>
              </a:solidFill>
              <a:latin typeface="Montserrat"/>
              <a:ea typeface="Montserrat"/>
              <a:cs typeface="Montserrat"/>
              <a:sym typeface="Montserrat"/>
            </a:endParaRPr>
          </a:p>
          <a:p>
            <a:pPr marL="609585" indent="-431789">
              <a:lnSpc>
                <a:spcPct val="115000"/>
              </a:lnSpc>
              <a:buClr>
                <a:schemeClr val="dk1"/>
              </a:buClr>
              <a:buSzPts val="1500"/>
              <a:buFont typeface="Montserrat"/>
              <a:buChar char="●"/>
            </a:pPr>
            <a:r>
              <a:rPr lang="fr" sz="2000" dirty="0">
                <a:solidFill>
                  <a:schemeClr val="dk1"/>
                </a:solidFill>
                <a:latin typeface="Montserrat"/>
                <a:ea typeface="Montserrat"/>
                <a:cs typeface="Montserrat"/>
                <a:sym typeface="Montserrat"/>
              </a:rPr>
              <a:t>a un </a:t>
            </a:r>
            <a:r>
              <a:rPr lang="fr" sz="2000" b="1" dirty="0">
                <a:solidFill>
                  <a:schemeClr val="dk1"/>
                </a:solidFill>
                <a:latin typeface="Montserrat"/>
                <a:ea typeface="Montserrat"/>
                <a:cs typeface="Montserrat"/>
                <a:sym typeface="Montserrat"/>
              </a:rPr>
              <a:t>stock toujours égal à 1 </a:t>
            </a:r>
            <a:r>
              <a:rPr lang="fr" sz="2000" dirty="0">
                <a:solidFill>
                  <a:schemeClr val="dk1"/>
                </a:solidFill>
                <a:latin typeface="Montserrat"/>
                <a:ea typeface="Montserrat"/>
                <a:cs typeface="Montserrat"/>
                <a:sym typeface="Montserrat"/>
              </a:rPr>
              <a:t>et n’est donc (pré)réservable qu’une fois ;</a:t>
            </a:r>
            <a:endParaRPr sz="2000" dirty="0">
              <a:solidFill>
                <a:schemeClr val="dk1"/>
              </a:solidFill>
              <a:latin typeface="Montserrat"/>
              <a:ea typeface="Montserrat"/>
              <a:cs typeface="Montserrat"/>
              <a:sym typeface="Montserrat"/>
            </a:endParaRPr>
          </a:p>
          <a:p>
            <a:pPr marL="609585" indent="-431789">
              <a:lnSpc>
                <a:spcPct val="115000"/>
              </a:lnSpc>
              <a:buClr>
                <a:schemeClr val="dk1"/>
              </a:buClr>
              <a:buSzPts val="1500"/>
              <a:buFont typeface="Montserrat"/>
              <a:buChar char="●"/>
            </a:pPr>
            <a:r>
              <a:rPr lang="fr" sz="2000" dirty="0">
                <a:solidFill>
                  <a:schemeClr val="dk1"/>
                </a:solidFill>
                <a:latin typeface="Montserrat"/>
                <a:ea typeface="Montserrat"/>
                <a:cs typeface="Montserrat"/>
                <a:sym typeface="Montserrat"/>
              </a:rPr>
              <a:t>est </a:t>
            </a:r>
            <a:r>
              <a:rPr lang="fr" sz="2000" b="1" dirty="0">
                <a:solidFill>
                  <a:schemeClr val="dk1"/>
                </a:solidFill>
                <a:latin typeface="Montserrat"/>
                <a:ea typeface="Montserrat"/>
                <a:cs typeface="Montserrat"/>
                <a:sym typeface="Montserrat"/>
              </a:rPr>
              <a:t>réservable par 1 seul établissement</a:t>
            </a:r>
            <a:r>
              <a:rPr lang="fr" sz="2000" dirty="0">
                <a:solidFill>
                  <a:schemeClr val="dk1"/>
                </a:solidFill>
                <a:latin typeface="Montserrat"/>
                <a:ea typeface="Montserrat"/>
                <a:cs typeface="Montserrat"/>
                <a:sym typeface="Montserrat"/>
              </a:rPr>
              <a:t> </a:t>
            </a:r>
            <a:r>
              <a:rPr lang="fr" sz="2000" b="1" dirty="0">
                <a:solidFill>
                  <a:schemeClr val="dk1"/>
                </a:solidFill>
                <a:latin typeface="Montserrat"/>
                <a:ea typeface="Montserrat"/>
                <a:cs typeface="Montserrat"/>
                <a:sym typeface="Montserrat"/>
              </a:rPr>
              <a:t>scolaire </a:t>
            </a:r>
            <a:r>
              <a:rPr lang="fr" sz="2000" dirty="0">
                <a:solidFill>
                  <a:schemeClr val="dk1"/>
                </a:solidFill>
                <a:latin typeface="Montserrat"/>
                <a:ea typeface="Montserrat"/>
                <a:cs typeface="Montserrat"/>
                <a:sym typeface="Montserrat"/>
              </a:rPr>
              <a:t>sur ADAGE ;</a:t>
            </a:r>
            <a:endParaRPr sz="2000" dirty="0">
              <a:solidFill>
                <a:schemeClr val="dk1"/>
              </a:solidFill>
              <a:latin typeface="Montserrat"/>
              <a:ea typeface="Montserrat"/>
              <a:cs typeface="Montserrat"/>
              <a:sym typeface="Montserrat"/>
            </a:endParaRPr>
          </a:p>
          <a:p>
            <a:pPr marL="609585" indent="-431789">
              <a:lnSpc>
                <a:spcPct val="115000"/>
              </a:lnSpc>
              <a:buClr>
                <a:schemeClr val="dk1"/>
              </a:buClr>
              <a:buSzPts val="1500"/>
              <a:buFont typeface="Montserrat"/>
              <a:buChar char="●"/>
            </a:pPr>
            <a:r>
              <a:rPr lang="fr" sz="2000" dirty="0">
                <a:solidFill>
                  <a:schemeClr val="dk1"/>
                </a:solidFill>
                <a:latin typeface="Montserrat"/>
                <a:ea typeface="Montserrat"/>
                <a:cs typeface="Montserrat"/>
                <a:sym typeface="Montserrat"/>
              </a:rPr>
              <a:t>a</a:t>
            </a:r>
            <a:r>
              <a:rPr lang="fr" sz="2000" b="1" dirty="0">
                <a:solidFill>
                  <a:schemeClr val="dk1"/>
                </a:solidFill>
                <a:latin typeface="Montserrat"/>
                <a:ea typeface="Montserrat"/>
                <a:cs typeface="Montserrat"/>
                <a:sym typeface="Montserrat"/>
              </a:rPr>
              <a:t> 1 prix forfaitaire</a:t>
            </a:r>
            <a:r>
              <a:rPr lang="fr" sz="2000" dirty="0">
                <a:solidFill>
                  <a:schemeClr val="dk1"/>
                </a:solidFill>
                <a:latin typeface="Montserrat"/>
                <a:ea typeface="Montserrat"/>
                <a:cs typeface="Montserrat"/>
                <a:sym typeface="Montserrat"/>
              </a:rPr>
              <a:t> défini par l'acteur culturel ;</a:t>
            </a:r>
            <a:endParaRPr sz="2000" dirty="0">
              <a:solidFill>
                <a:schemeClr val="dk1"/>
              </a:solidFill>
              <a:latin typeface="Montserrat"/>
              <a:ea typeface="Montserrat"/>
              <a:cs typeface="Montserrat"/>
              <a:sym typeface="Montserrat"/>
            </a:endParaRPr>
          </a:p>
          <a:p>
            <a:pPr marL="609585" indent="-431789">
              <a:lnSpc>
                <a:spcPct val="115000"/>
              </a:lnSpc>
              <a:buClr>
                <a:schemeClr val="dk1"/>
              </a:buClr>
              <a:buSzPts val="1500"/>
              <a:buFont typeface="Montserrat"/>
              <a:buChar char="●"/>
            </a:pPr>
            <a:r>
              <a:rPr lang="fr" sz="2000" b="1" dirty="0">
                <a:solidFill>
                  <a:schemeClr val="dk1"/>
                </a:solidFill>
                <a:latin typeface="Montserrat"/>
                <a:ea typeface="Montserrat"/>
                <a:cs typeface="Montserrat"/>
                <a:sym typeface="Montserrat"/>
              </a:rPr>
              <a:t>n’a pas de limite sur le prix</a:t>
            </a:r>
            <a:r>
              <a:rPr lang="fr" sz="2000" dirty="0">
                <a:solidFill>
                  <a:schemeClr val="dk1"/>
                </a:solidFill>
                <a:latin typeface="Montserrat"/>
                <a:ea typeface="Montserrat"/>
                <a:cs typeface="Montserrat"/>
                <a:sym typeface="Montserrat"/>
              </a:rPr>
              <a:t> ;</a:t>
            </a:r>
            <a:endParaRPr sz="2000" dirty="0">
              <a:solidFill>
                <a:schemeClr val="dk1"/>
              </a:solidFill>
              <a:latin typeface="Montserrat"/>
              <a:ea typeface="Montserrat"/>
              <a:cs typeface="Montserrat"/>
              <a:sym typeface="Montserrat"/>
            </a:endParaRPr>
          </a:p>
          <a:p>
            <a:pPr marL="609585" indent="-431789">
              <a:lnSpc>
                <a:spcPct val="115000"/>
              </a:lnSpc>
              <a:buClr>
                <a:schemeClr val="dk1"/>
              </a:buClr>
              <a:buSzPts val="1500"/>
              <a:buFont typeface="Montserrat"/>
              <a:buChar char="●"/>
            </a:pPr>
            <a:r>
              <a:rPr lang="fr" sz="2000" dirty="0">
                <a:solidFill>
                  <a:schemeClr val="dk1"/>
                </a:solidFill>
                <a:latin typeface="Montserrat"/>
                <a:ea typeface="Montserrat"/>
                <a:cs typeface="Montserrat"/>
                <a:sym typeface="Montserrat"/>
              </a:rPr>
              <a:t>doit </a:t>
            </a:r>
            <a:r>
              <a:rPr lang="fr" sz="2000" b="1" dirty="0">
                <a:solidFill>
                  <a:schemeClr val="dk1"/>
                </a:solidFill>
                <a:latin typeface="Montserrat"/>
                <a:ea typeface="Montserrat"/>
                <a:cs typeface="Montserrat"/>
                <a:sym typeface="Montserrat"/>
              </a:rPr>
              <a:t>impérativement être confirmée par le chef d’établissement</a:t>
            </a:r>
            <a:r>
              <a:rPr lang="fr" sz="2000" dirty="0">
                <a:solidFill>
                  <a:schemeClr val="dk1"/>
                </a:solidFill>
                <a:latin typeface="Montserrat"/>
                <a:ea typeface="Montserrat"/>
                <a:cs typeface="Montserrat"/>
                <a:sym typeface="Montserrat"/>
              </a:rPr>
              <a:t> ;</a:t>
            </a:r>
            <a:endParaRPr sz="2000" dirty="0">
              <a:solidFill>
                <a:schemeClr val="dk1"/>
              </a:solidFill>
              <a:latin typeface="Montserrat"/>
              <a:ea typeface="Montserrat"/>
              <a:cs typeface="Montserrat"/>
              <a:sym typeface="Montserrat"/>
            </a:endParaRPr>
          </a:p>
          <a:p>
            <a:pPr marL="609585" indent="-431789">
              <a:lnSpc>
                <a:spcPct val="115000"/>
              </a:lnSpc>
              <a:buClr>
                <a:schemeClr val="dk1"/>
              </a:buClr>
              <a:buSzPts val="1500"/>
              <a:buFont typeface="Montserrat"/>
              <a:buChar char="●"/>
            </a:pPr>
            <a:r>
              <a:rPr lang="fr" sz="2000" dirty="0">
                <a:solidFill>
                  <a:schemeClr val="dk1"/>
                </a:solidFill>
                <a:latin typeface="Montserrat"/>
                <a:ea typeface="Montserrat"/>
                <a:cs typeface="Montserrat"/>
                <a:sym typeface="Montserrat"/>
              </a:rPr>
              <a:t>est annulable par le chef d’établissement jusqu’à 15 jours avant la date de l’événement</a:t>
            </a:r>
            <a:endParaRPr sz="2000" dirty="0">
              <a:solidFill>
                <a:schemeClr val="dk1"/>
              </a:solidFill>
              <a:latin typeface="Montserrat"/>
              <a:ea typeface="Montserrat"/>
              <a:cs typeface="Montserrat"/>
              <a:sym typeface="Montserrat"/>
            </a:endParaRPr>
          </a:p>
        </p:txBody>
      </p:sp>
    </p:spTree>
    <p:extLst>
      <p:ext uri="{BB962C8B-B14F-4D97-AF65-F5344CB8AC3E}">
        <p14:creationId xmlns:p14="http://schemas.microsoft.com/office/powerpoint/2010/main" val="395189052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9080D8655D0941B0E9387ED6E81AFA" ma:contentTypeVersion="9" ma:contentTypeDescription="Crée un document." ma:contentTypeScope="" ma:versionID="8accf2105ace9fff7090bfe54d61fbed">
  <xsd:schema xmlns:xsd="http://www.w3.org/2001/XMLSchema" xmlns:xs="http://www.w3.org/2001/XMLSchema" xmlns:p="http://schemas.microsoft.com/office/2006/metadata/properties" xmlns:ns3="4fbf815a-10ed-4e59-ac35-a6224a7914a6" targetNamespace="http://schemas.microsoft.com/office/2006/metadata/properties" ma:root="true" ma:fieldsID="252876fe82a0055a43ca9b926d53cf9d" ns3:_="">
    <xsd:import namespace="4fbf815a-10ed-4e59-ac35-a6224a7914a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bf815a-10ed-4e59-ac35-a6224a7914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50DC25-9C3E-4E6E-A623-E29BF55F2E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bf815a-10ed-4e59-ac35-a6224a7914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C18187-D76A-408B-8AB6-DEE21FE84BBC}">
  <ds:schemaRefs>
    <ds:schemaRef ds:uri="http://schemas.microsoft.com/sharepoint/v3/contenttype/forms"/>
  </ds:schemaRefs>
</ds:datastoreItem>
</file>

<file path=customXml/itemProps3.xml><?xml version="1.0" encoding="utf-8"?>
<ds:datastoreItem xmlns:ds="http://schemas.openxmlformats.org/officeDocument/2006/customXml" ds:itemID="{9E969195-6893-4A69-85BD-098E682273FF}">
  <ds:schemaRefs>
    <ds:schemaRef ds:uri="http://purl.org/dc/dcmitype/"/>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www.w3.org/XML/1998/namespace"/>
    <ds:schemaRef ds:uri="4fbf815a-10ed-4e59-ac35-a6224a7914a6"/>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291</TotalTime>
  <Words>1286</Words>
  <Application>Microsoft Office PowerPoint</Application>
  <PresentationFormat>Grand écran</PresentationFormat>
  <Paragraphs>164</Paragraphs>
  <Slides>19</Slides>
  <Notes>9</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19</vt:i4>
      </vt:variant>
    </vt:vector>
  </HeadingPairs>
  <TitlesOfParts>
    <vt:vector size="27" baseType="lpstr">
      <vt:lpstr>Arial</vt:lpstr>
      <vt:lpstr>Calibri</vt:lpstr>
      <vt:lpstr>Calibri Light</vt:lpstr>
      <vt:lpstr>Montserrat</vt:lpstr>
      <vt:lpstr>Tahoma</vt:lpstr>
      <vt:lpstr>Verdana</vt:lpstr>
      <vt:lpstr>Wingdings</vt:lpstr>
      <vt:lpstr>Thème Office</vt:lpstr>
      <vt:lpstr>Déploiement du pass Culture</vt:lpstr>
      <vt:lpstr>Enjeux stratégiques en EAC</vt:lpstr>
      <vt:lpstr>Enjeux stratégiques pour les structures culturelles</vt:lpstr>
      <vt:lpstr>Enjeux de mise en œuvre</vt:lpstr>
      <vt:lpstr>La part individuelle </vt:lpstr>
      <vt:lpstr>La part collective</vt:lpstr>
      <vt:lpstr>Fonctionnement technique du pass Culture</vt:lpstr>
      <vt:lpstr>Concevoir une proposition collective - acteurs culturels</vt:lpstr>
      <vt:lpstr>Fonctionnement d’une proposition pour la part collective</vt:lpstr>
      <vt:lpstr>Mise en œuvre opérationnelle</vt:lpstr>
      <vt:lpstr>Mission d’élève ambassadeur culture</vt:lpstr>
      <vt:lpstr>Retour sur l’expérimentation</vt:lpstr>
      <vt:lpstr>Présentation PowerPoint</vt:lpstr>
      <vt:lpstr>Présentation PowerPoint</vt:lpstr>
      <vt:lpstr>Présentation PowerPoint</vt:lpstr>
      <vt:lpstr>Questions / Réponses</vt:lpstr>
      <vt:lpstr>Calendrier</vt:lpstr>
      <vt:lpstr>Présentation PowerPoint</vt:lpstr>
      <vt:lpstr>Merci à toutes et tous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 Culture</dc:title>
  <dc:creator>Celine Benech</dc:creator>
  <cp:lastModifiedBy>Amandine Barrier-Dalmon</cp:lastModifiedBy>
  <cp:revision>19</cp:revision>
  <dcterms:created xsi:type="dcterms:W3CDTF">2021-12-01T14:13:00Z</dcterms:created>
  <dcterms:modified xsi:type="dcterms:W3CDTF">2021-12-15T10:24:25Z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0x010100CF9080D8655D0941B0E9387ED6E81AFA</vt:lpwstr>
  </property>
</Properties>
</file>